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9" r:id="rId4"/>
    <p:sldId id="258" r:id="rId5"/>
    <p:sldId id="261" r:id="rId6"/>
    <p:sldId id="260" r:id="rId7"/>
    <p:sldId id="263" r:id="rId8"/>
    <p:sldId id="262" r:id="rId9"/>
    <p:sldId id="264" r:id="rId10"/>
    <p:sldId id="265" r:id="rId11"/>
    <p:sldId id="266" r:id="rId12"/>
    <p:sldId id="267" r:id="rId13"/>
    <p:sldId id="269" r:id="rId14"/>
    <p:sldId id="271" r:id="rId15"/>
    <p:sldId id="272" r:id="rId16"/>
    <p:sldId id="270" r:id="rId17"/>
    <p:sldId id="268" r:id="rId18"/>
    <p:sldId id="273" r:id="rId19"/>
    <p:sldId id="274" r:id="rId20"/>
    <p:sldId id="276" r:id="rId21"/>
    <p:sldId id="275" r:id="rId22"/>
    <p:sldId id="277" r:id="rId23"/>
    <p:sldId id="278" r:id="rId24"/>
    <p:sldId id="279"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HUA GUO" initials="JG" lastIdx="2" clrIdx="0">
    <p:extLst>
      <p:ext uri="{19B8F6BF-5375-455C-9EA6-DF929625EA0E}">
        <p15:presenceInfo xmlns:p15="http://schemas.microsoft.com/office/powerpoint/2012/main" userId="730c303bfe1a74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A500"/>
    <a:srgbClr val="005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92" autoAdjust="0"/>
  </p:normalViewPr>
  <p:slideViewPr>
    <p:cSldViewPr snapToGrid="0">
      <p:cViewPr varScale="1">
        <p:scale>
          <a:sx n="87" d="100"/>
          <a:sy n="87" d="100"/>
        </p:scale>
        <p:origin x="52"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63BE7-170E-4175-B9BA-0ED109F1B835}" type="datetimeFigureOut">
              <a:rPr lang="zh-CN" altLang="en-US" smtClean="0"/>
              <a:t>2025/3/8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6B853-F0EC-46D8-9566-E0AE8C5A4BA5}" type="slidenum">
              <a:rPr lang="zh-CN" altLang="en-US" smtClean="0"/>
              <a:t>‹#›</a:t>
            </a:fld>
            <a:endParaRPr lang="zh-CN" altLang="en-US"/>
          </a:p>
        </p:txBody>
      </p:sp>
    </p:spTree>
    <p:extLst>
      <p:ext uri="{BB962C8B-B14F-4D97-AF65-F5344CB8AC3E}">
        <p14:creationId xmlns:p14="http://schemas.microsoft.com/office/powerpoint/2010/main" val="375276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然而，这种类似</a:t>
            </a:r>
            <a:r>
              <a:rPr lang="en-US" altLang="zh-CN" dirty="0"/>
              <a:t>PCA</a:t>
            </a:r>
            <a:r>
              <a:rPr lang="zh-CN" altLang="en-US" dirty="0"/>
              <a:t>的方法都会存在一个叫做维数灾难的问题，因为他需要对原始图像进行处理，而原始图像实际上维度又很大，这就会导致计算复杂度很高。</a:t>
            </a:r>
          </a:p>
        </p:txBody>
      </p:sp>
      <p:sp>
        <p:nvSpPr>
          <p:cNvPr id="4" name="灯片编号占位符 3"/>
          <p:cNvSpPr>
            <a:spLocks noGrp="1"/>
          </p:cNvSpPr>
          <p:nvPr>
            <p:ph type="sldNum" sz="quarter" idx="5"/>
          </p:nvPr>
        </p:nvSpPr>
        <p:spPr/>
        <p:txBody>
          <a:bodyPr/>
          <a:lstStyle/>
          <a:p>
            <a:fld id="{B2B6B853-F0EC-46D8-9566-E0AE8C5A4BA5}" type="slidenum">
              <a:rPr lang="zh-CN" altLang="en-US" smtClean="0"/>
              <a:t>3</a:t>
            </a:fld>
            <a:endParaRPr lang="zh-CN" altLang="en-US"/>
          </a:p>
        </p:txBody>
      </p:sp>
    </p:spTree>
    <p:extLst>
      <p:ext uri="{BB962C8B-B14F-4D97-AF65-F5344CB8AC3E}">
        <p14:creationId xmlns:p14="http://schemas.microsoft.com/office/powerpoint/2010/main" val="89902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降低图像分辨率可以显著减少图像处理所需的计算量，可以提高处理速度，特别是在资源有限的设备上。但它其实也有缺点，下采样会导致信息丧失，通过减小图像的分辨率，细节会变得模糊，可能导致在后续处理中丧失关键信息。</a:t>
            </a:r>
            <a:endParaRPr lang="zh-CN" altLang="en-US" dirty="0"/>
          </a:p>
        </p:txBody>
      </p:sp>
      <p:sp>
        <p:nvSpPr>
          <p:cNvPr id="4" name="灯片编号占位符 3"/>
          <p:cNvSpPr>
            <a:spLocks noGrp="1"/>
          </p:cNvSpPr>
          <p:nvPr>
            <p:ph type="sldNum" sz="quarter" idx="5"/>
          </p:nvPr>
        </p:nvSpPr>
        <p:spPr/>
        <p:txBody>
          <a:bodyPr/>
          <a:lstStyle/>
          <a:p>
            <a:fld id="{B2B6B853-F0EC-46D8-9566-E0AE8C5A4BA5}" type="slidenum">
              <a:rPr lang="zh-CN" altLang="en-US" smtClean="0"/>
              <a:t>4</a:t>
            </a:fld>
            <a:endParaRPr lang="zh-CN" altLang="en-US"/>
          </a:p>
        </p:txBody>
      </p:sp>
    </p:spTree>
    <p:extLst>
      <p:ext uri="{BB962C8B-B14F-4D97-AF65-F5344CB8AC3E}">
        <p14:creationId xmlns:p14="http://schemas.microsoft.com/office/powerpoint/2010/main" val="79338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我只找到了少了一部分的</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Extended Yale B Database</a:t>
            </a: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数据集，所以实际上可能缺少一些比较难识别的图片，另外实验设置可能也有一些区别</a:t>
            </a:r>
          </a:p>
          <a:p>
            <a:endParaRPr lang="zh-CN" altLang="en-US" dirty="0"/>
          </a:p>
        </p:txBody>
      </p:sp>
      <p:sp>
        <p:nvSpPr>
          <p:cNvPr id="4" name="灯片编号占位符 3"/>
          <p:cNvSpPr>
            <a:spLocks noGrp="1"/>
          </p:cNvSpPr>
          <p:nvPr>
            <p:ph type="sldNum" sz="quarter" idx="5"/>
          </p:nvPr>
        </p:nvSpPr>
        <p:spPr/>
        <p:txBody>
          <a:bodyPr/>
          <a:lstStyle/>
          <a:p>
            <a:fld id="{B2B6B853-F0EC-46D8-9566-E0AE8C5A4BA5}" type="slidenum">
              <a:rPr lang="zh-CN" altLang="en-US" smtClean="0"/>
              <a:t>22</a:t>
            </a:fld>
            <a:endParaRPr lang="zh-CN" altLang="en-US"/>
          </a:p>
        </p:txBody>
      </p:sp>
    </p:spTree>
    <p:extLst>
      <p:ext uri="{BB962C8B-B14F-4D97-AF65-F5344CB8AC3E}">
        <p14:creationId xmlns:p14="http://schemas.microsoft.com/office/powerpoint/2010/main" val="256027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8114D-D744-4B9E-6F13-3653521C2B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89D639-49CF-05CF-B5C4-E65D0BEEF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8B3419-7110-B2E6-4B2E-28F180B7664A}"/>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7216D45D-25D4-9FA2-78F1-343A2D7A97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DB1F17-0D27-100A-9F12-085E0894DD85}"/>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403454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5877F-8D3C-2CD7-FC05-9AE8671CE87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0B530A-00CA-5451-4E06-2FF1E46D19A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D66B8C-3C91-746D-E207-C655210B1D11}"/>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5D65E9D7-457A-EE0F-9E57-C5179AF5CF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124E1A-822D-59AC-C88C-D2974136343C}"/>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357175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175420B-2698-E44D-2EE8-BE6A20D7863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9F4B17-8525-778A-1637-9A76039C425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29CE20-8FE8-9E92-27FB-4F76E8D16140}"/>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20E563D7-586E-EC6E-104E-442BE964BA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EE86F0-79F9-EFF4-D3BD-57E86041FE4B}"/>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50119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CFB7F-FA4F-C824-9F70-4435D97D01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49FB26-F51A-78BF-24A0-C0BA373706B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B896A-2CE4-7878-5B6D-37FCB85E0E0E}"/>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D9726AF5-CB16-CA1A-7524-7193596681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DB7F60-F014-7B75-FC47-E1B9AC695C6C}"/>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304427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C2A7-F068-8AD9-7213-9972868DAE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F0AA071-2286-675C-1B65-387025900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64822B3-1C1E-6E54-BD29-75573DC8C3D7}"/>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4A9A3E83-AF82-BFAC-0CF1-67D3117B05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DEF2D6-79FA-8F82-E836-1A2DC4F02F23}"/>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136447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056C3-7166-E2B7-FD11-B7DED18A42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493231-F9B3-C4D8-50E7-DC044613A04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D50B49-0E85-0B1D-FC95-E3C97083F72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E0EBB4-0D0A-7551-0CD5-E6C24698F664}"/>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6B1DFF44-8D4E-3CD2-EB11-8127A6A7D8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266D1D-DE51-DB30-4E83-CE117E507CC0}"/>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190024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0FEF3-8679-0727-CBCF-50A2DAE0E1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14782F-B9BE-9C01-2741-82DF7CFA76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B370F0-E148-A1F7-4068-829DBF295C0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D0FD6D-27A1-9A11-5B72-D2331720A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B89E95-9FC0-38E4-A94E-0835A25709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8AE7C3D-2C1F-97E1-1E7A-7E96AA12B373}"/>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8" name="页脚占位符 7">
            <a:extLst>
              <a:ext uri="{FF2B5EF4-FFF2-40B4-BE49-F238E27FC236}">
                <a16:creationId xmlns:a16="http://schemas.microsoft.com/office/drawing/2014/main" id="{B03B04F7-5044-395C-F941-7842C432791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59F428-8CF5-9630-9B23-13662D9261C7}"/>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863225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C08D9-5730-04AC-B796-FF2C611E034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D3F408-7575-C24F-D953-2F0A96283B67}"/>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4" name="页脚占位符 3">
            <a:extLst>
              <a:ext uri="{FF2B5EF4-FFF2-40B4-BE49-F238E27FC236}">
                <a16:creationId xmlns:a16="http://schemas.microsoft.com/office/drawing/2014/main" id="{2D66CFD2-E12A-A301-27A2-2FE01E2266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EAE6A2-E8BC-1689-6B1C-8A5BAEAD278C}"/>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885166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51AB3E8-FD03-269F-FD81-863A10D482D1}"/>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3" name="页脚占位符 2">
            <a:extLst>
              <a:ext uri="{FF2B5EF4-FFF2-40B4-BE49-F238E27FC236}">
                <a16:creationId xmlns:a16="http://schemas.microsoft.com/office/drawing/2014/main" id="{FBD489C8-262C-782F-3DE9-9219D0E476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EF4011-2D82-D600-C224-C714E1EFEAAF}"/>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158157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9A288-6B02-5E63-A57F-2398440DCB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0EA318-52D7-050D-2FB2-8F467B728A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98924D5-B637-D592-95B8-7B357F33B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5C5494-F3A8-0445-C6A9-FA7FA49209AA}"/>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7F1EB43C-193C-49E0-442F-279D0ACA5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CF4E9A-4147-4FD2-144C-55E1FA6D2A0B}"/>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417623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1D679-A2D4-0D76-5F63-201B0F2228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CDF2A4-EEDB-9F96-B62F-EA0F772B7F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1C5C194-CB93-22DA-9838-D098FE34D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355833-FCB5-460E-9375-1BDFA8A5A90D}"/>
              </a:ext>
            </a:extLst>
          </p:cNvPr>
          <p:cNvSpPr>
            <a:spLocks noGrp="1"/>
          </p:cNvSpPr>
          <p:nvPr>
            <p:ph type="dt" sz="half" idx="10"/>
          </p:nvPr>
        </p:nvSpPr>
        <p:spPr/>
        <p:txBody>
          <a:bodyPr/>
          <a:lstStyle/>
          <a:p>
            <a:fld id="{F5633019-BEA0-4180-8E4C-C203855804A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687ED45D-46B1-5AA9-9908-331FA53E7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20F540-3515-90D5-1143-969E5737B923}"/>
              </a:ext>
            </a:extLst>
          </p:cNvPr>
          <p:cNvSpPr>
            <a:spLocks noGrp="1"/>
          </p:cNvSpPr>
          <p:nvPr>
            <p:ph type="sldNum" sz="quarter" idx="12"/>
          </p:nvPr>
        </p:nvSpPr>
        <p:spPr/>
        <p:txBody>
          <a:body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13962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257CA0-9F31-AC1B-8B31-00425879C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FEC6D9-8212-9C5B-DE99-0FC8E62414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4E6A12-DB0D-BAFF-FF5C-78C2BFD38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33019-BEA0-4180-8E4C-C203855804A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B65CE583-7638-EDCA-EF75-56A5BD412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9A5EA4-980E-811E-9DE5-4F20A1C09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E1687-CAE7-4932-B77E-A9485E31F6CE}" type="slidenum">
              <a:rPr lang="zh-CN" altLang="en-US" smtClean="0"/>
              <a:t>‹#›</a:t>
            </a:fld>
            <a:endParaRPr lang="zh-CN" altLang="en-US"/>
          </a:p>
        </p:txBody>
      </p:sp>
    </p:spTree>
    <p:extLst>
      <p:ext uri="{BB962C8B-B14F-4D97-AF65-F5344CB8AC3E}">
        <p14:creationId xmlns:p14="http://schemas.microsoft.com/office/powerpoint/2010/main" val="3513830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36D7D22-F015-C084-03AC-0E32C41A126C}"/>
              </a:ext>
            </a:extLst>
          </p:cNvPr>
          <p:cNvSpPr txBox="1"/>
          <p:nvPr/>
        </p:nvSpPr>
        <p:spPr>
          <a:xfrm>
            <a:off x="1747114" y="1900167"/>
            <a:ext cx="8697772" cy="646331"/>
          </a:xfrm>
          <a:prstGeom prst="rect">
            <a:avLst/>
          </a:prstGeom>
          <a:noFill/>
        </p:spPr>
        <p:txBody>
          <a:bodyPr wrap="square">
            <a:spAutoFit/>
          </a:bodyPr>
          <a:lstStyle/>
          <a:p>
            <a:r>
              <a:rPr lang="zh-CN" altLang="en-US" sz="3600" dirty="0">
                <a:latin typeface="Arial" panose="020B0604020202020204" pitchFamily="34" charset="0"/>
                <a:cs typeface="Arial" panose="020B0604020202020204" pitchFamily="34" charset="0"/>
              </a:rPr>
              <a:t>Linear Regression for Face Recognition</a:t>
            </a:r>
          </a:p>
        </p:txBody>
      </p:sp>
      <p:pic>
        <p:nvPicPr>
          <p:cNvPr id="7" name="图片 6">
            <a:extLst>
              <a:ext uri="{FF2B5EF4-FFF2-40B4-BE49-F238E27FC236}">
                <a16:creationId xmlns:a16="http://schemas.microsoft.com/office/drawing/2014/main" id="{2E31AD33-F9ED-BACF-7DC7-3B9DB24F4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8" name="文本框 7">
            <a:extLst>
              <a:ext uri="{FF2B5EF4-FFF2-40B4-BE49-F238E27FC236}">
                <a16:creationId xmlns:a16="http://schemas.microsoft.com/office/drawing/2014/main" id="{D7F8EBA7-687F-9381-B633-B6B3FECB338A}"/>
              </a:ext>
            </a:extLst>
          </p:cNvPr>
          <p:cNvSpPr txBox="1"/>
          <p:nvPr/>
        </p:nvSpPr>
        <p:spPr>
          <a:xfrm>
            <a:off x="5115763" y="3525927"/>
            <a:ext cx="1960473"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Guo Jianhua</a:t>
            </a:r>
            <a:endParaRPr lang="zh-CN" altLang="en-US" sz="24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402DC4-A39C-E415-5C65-4FC8FC435B2E}"/>
              </a:ext>
            </a:extLst>
          </p:cNvPr>
          <p:cNvSpPr txBox="1"/>
          <p:nvPr/>
        </p:nvSpPr>
        <p:spPr>
          <a:xfrm>
            <a:off x="5433798" y="3987592"/>
            <a:ext cx="1324402"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2025/3/10</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421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0030D-32A9-23A8-9861-D932BE3CD9B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998BF2D2-3C73-6449-9FB5-EC6149965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2" name="图片 31">
            <a:extLst>
              <a:ext uri="{FF2B5EF4-FFF2-40B4-BE49-F238E27FC236}">
                <a16:creationId xmlns:a16="http://schemas.microsoft.com/office/drawing/2014/main" id="{2DB6FF5F-DF8A-04D6-A465-726BEB9DE89E}"/>
              </a:ext>
            </a:extLst>
          </p:cNvPr>
          <p:cNvPicPr>
            <a:picLocks noChangeAspect="1"/>
          </p:cNvPicPr>
          <p:nvPr/>
        </p:nvPicPr>
        <p:blipFill>
          <a:blip r:embed="rId3"/>
          <a:stretch>
            <a:fillRect/>
          </a:stretch>
        </p:blipFill>
        <p:spPr>
          <a:xfrm>
            <a:off x="1847049" y="1084890"/>
            <a:ext cx="4184865" cy="5061210"/>
          </a:xfrm>
          <a:prstGeom prst="rect">
            <a:avLst/>
          </a:prstGeom>
        </p:spPr>
      </p:pic>
      <p:pic>
        <p:nvPicPr>
          <p:cNvPr id="34" name="图片 33">
            <a:extLst>
              <a:ext uri="{FF2B5EF4-FFF2-40B4-BE49-F238E27FC236}">
                <a16:creationId xmlns:a16="http://schemas.microsoft.com/office/drawing/2014/main" id="{8D80CE61-968D-BF15-CE31-8CC3FFCE61D7}"/>
              </a:ext>
            </a:extLst>
          </p:cNvPr>
          <p:cNvPicPr>
            <a:picLocks noChangeAspect="1"/>
          </p:cNvPicPr>
          <p:nvPr/>
        </p:nvPicPr>
        <p:blipFill>
          <a:blip r:embed="rId4"/>
          <a:stretch>
            <a:fillRect/>
          </a:stretch>
        </p:blipFill>
        <p:spPr>
          <a:xfrm>
            <a:off x="422235" y="3297036"/>
            <a:ext cx="628682" cy="711237"/>
          </a:xfrm>
          <a:prstGeom prst="rect">
            <a:avLst/>
          </a:prstGeom>
        </p:spPr>
      </p:pic>
      <p:sp>
        <p:nvSpPr>
          <p:cNvPr id="37" name="文本框 36">
            <a:extLst>
              <a:ext uri="{FF2B5EF4-FFF2-40B4-BE49-F238E27FC236}">
                <a16:creationId xmlns:a16="http://schemas.microsoft.com/office/drawing/2014/main" id="{29D1D635-0924-F95C-B007-BDF41490870F}"/>
              </a:ext>
            </a:extLst>
          </p:cNvPr>
          <p:cNvSpPr txBox="1"/>
          <p:nvPr/>
        </p:nvSpPr>
        <p:spPr>
          <a:xfrm>
            <a:off x="416966" y="260959"/>
            <a:ext cx="2574951"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可以这样理解</a:t>
            </a:r>
          </a:p>
        </p:txBody>
      </p:sp>
      <p:sp>
        <p:nvSpPr>
          <p:cNvPr id="38" name="文本框 37">
            <a:extLst>
              <a:ext uri="{FF2B5EF4-FFF2-40B4-BE49-F238E27FC236}">
                <a16:creationId xmlns:a16="http://schemas.microsoft.com/office/drawing/2014/main" id="{6F53C9EC-1766-341C-9015-001CE180F8BC}"/>
              </a:ext>
            </a:extLst>
          </p:cNvPr>
          <p:cNvSpPr txBox="1"/>
          <p:nvPr/>
        </p:nvSpPr>
        <p:spPr>
          <a:xfrm>
            <a:off x="643180" y="4181969"/>
            <a:ext cx="34381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y</a:t>
            </a:r>
            <a:endParaRPr lang="zh-CN" altLang="en-US" b="1"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C0CF0882-5A4D-CB1B-F14B-849B39B485B9}"/>
              </a:ext>
            </a:extLst>
          </p:cNvPr>
          <p:cNvSpPr txBox="1"/>
          <p:nvPr/>
        </p:nvSpPr>
        <p:spPr>
          <a:xfrm>
            <a:off x="3592831" y="6262145"/>
            <a:ext cx="294437"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H</a:t>
            </a:r>
            <a:endParaRPr lang="zh-CN" altLang="en-US" b="1" dirty="0">
              <a:latin typeface="Arial" panose="020B0604020202020204" pitchFamily="34" charset="0"/>
              <a:cs typeface="Arial" panose="020B0604020202020204" pitchFamily="34" charset="0"/>
            </a:endParaRPr>
          </a:p>
        </p:txBody>
      </p:sp>
      <p:pic>
        <p:nvPicPr>
          <p:cNvPr id="42" name="图片 41">
            <a:extLst>
              <a:ext uri="{FF2B5EF4-FFF2-40B4-BE49-F238E27FC236}">
                <a16:creationId xmlns:a16="http://schemas.microsoft.com/office/drawing/2014/main" id="{2AEA99BD-7D25-EF99-5E31-8C3E1FAF6928}"/>
              </a:ext>
            </a:extLst>
          </p:cNvPr>
          <p:cNvPicPr>
            <a:picLocks noChangeAspect="1"/>
          </p:cNvPicPr>
          <p:nvPr/>
        </p:nvPicPr>
        <p:blipFill>
          <a:blip r:embed="rId5"/>
          <a:stretch>
            <a:fillRect/>
          </a:stretch>
        </p:blipFill>
        <p:spPr>
          <a:xfrm>
            <a:off x="6824284" y="1084890"/>
            <a:ext cx="763276" cy="5113940"/>
          </a:xfrm>
          <a:prstGeom prst="rect">
            <a:avLst/>
          </a:prstGeom>
        </p:spPr>
      </p:pic>
      <p:sp>
        <p:nvSpPr>
          <p:cNvPr id="43" name="箭头: 右 42">
            <a:extLst>
              <a:ext uri="{FF2B5EF4-FFF2-40B4-BE49-F238E27FC236}">
                <a16:creationId xmlns:a16="http://schemas.microsoft.com/office/drawing/2014/main" id="{229B45D9-72AA-90D9-A622-1AB3B4F3DCF1}"/>
              </a:ext>
            </a:extLst>
          </p:cNvPr>
          <p:cNvSpPr/>
          <p:nvPr/>
        </p:nvSpPr>
        <p:spPr>
          <a:xfrm>
            <a:off x="1295146" y="3438012"/>
            <a:ext cx="402336" cy="42928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1B548781-EB42-70F6-698A-6D83E61DFB15}"/>
              </a:ext>
            </a:extLst>
          </p:cNvPr>
          <p:cNvSpPr/>
          <p:nvPr/>
        </p:nvSpPr>
        <p:spPr>
          <a:xfrm>
            <a:off x="6199315" y="3438012"/>
            <a:ext cx="402336" cy="42928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6F57B12D-4703-B6F5-E2C2-CE87AB7C62BF}"/>
                  </a:ext>
                </a:extLst>
              </p:cNvPr>
              <p:cNvSpPr txBox="1"/>
              <p:nvPr/>
            </p:nvSpPr>
            <p:spPr>
              <a:xfrm>
                <a:off x="6824284" y="6198830"/>
                <a:ext cx="5650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1">
                              <a:latin typeface="Cambria Math" panose="02040503050406030204" pitchFamily="18" charset="0"/>
                            </a:rPr>
                            <m:t>𝒚</m:t>
                          </m:r>
                        </m:e>
                      </m:acc>
                    </m:oMath>
                  </m:oMathPara>
                </a14:m>
                <a:endParaRPr lang="zh-CN" altLang="en-US" b="1" dirty="0"/>
              </a:p>
            </p:txBody>
          </p:sp>
        </mc:Choice>
        <mc:Fallback>
          <p:sp>
            <p:nvSpPr>
              <p:cNvPr id="46" name="文本框 45">
                <a:extLst>
                  <a:ext uri="{FF2B5EF4-FFF2-40B4-BE49-F238E27FC236}">
                    <a16:creationId xmlns:a16="http://schemas.microsoft.com/office/drawing/2014/main" id="{6F57B12D-4703-B6F5-E2C2-CE87AB7C62BF}"/>
                  </a:ext>
                </a:extLst>
              </p:cNvPr>
              <p:cNvSpPr txBox="1">
                <a:spLocks noRot="1" noChangeAspect="1" noMove="1" noResize="1" noEditPoints="1" noAdjustHandles="1" noChangeArrowheads="1" noChangeShapeType="1" noTextEdit="1"/>
              </p:cNvSpPr>
              <p:nvPr/>
            </p:nvSpPr>
            <p:spPr>
              <a:xfrm>
                <a:off x="6824284" y="6198830"/>
                <a:ext cx="565099" cy="369332"/>
              </a:xfrm>
              <a:prstGeom prst="rect">
                <a:avLst/>
              </a:prstGeom>
              <a:blipFill>
                <a:blip r:embed="rId6"/>
                <a:stretch>
                  <a:fillRect t="-6667" r="-21505" b="-6667"/>
                </a:stretch>
              </a:blipFill>
            </p:spPr>
            <p:txBody>
              <a:bodyPr/>
              <a:lstStyle/>
              <a:p>
                <a:r>
                  <a:rPr lang="zh-CN" altLang="en-US">
                    <a:noFill/>
                  </a:rPr>
                  <a:t> </a:t>
                </a:r>
              </a:p>
            </p:txBody>
          </p:sp>
        </mc:Fallback>
      </mc:AlternateContent>
      <p:pic>
        <p:nvPicPr>
          <p:cNvPr id="47" name="图片 46">
            <a:extLst>
              <a:ext uri="{FF2B5EF4-FFF2-40B4-BE49-F238E27FC236}">
                <a16:creationId xmlns:a16="http://schemas.microsoft.com/office/drawing/2014/main" id="{07955AF7-C92D-A1FA-E35A-0BA87F623BB2}"/>
              </a:ext>
            </a:extLst>
          </p:cNvPr>
          <p:cNvPicPr>
            <a:picLocks noChangeAspect="1"/>
          </p:cNvPicPr>
          <p:nvPr/>
        </p:nvPicPr>
        <p:blipFill>
          <a:blip r:embed="rId4"/>
          <a:stretch>
            <a:fillRect/>
          </a:stretch>
        </p:blipFill>
        <p:spPr>
          <a:xfrm>
            <a:off x="8379930" y="3286241"/>
            <a:ext cx="628682" cy="711237"/>
          </a:xfrm>
          <a:prstGeom prst="rect">
            <a:avLst/>
          </a:prstGeom>
        </p:spPr>
      </p:pic>
      <p:cxnSp>
        <p:nvCxnSpPr>
          <p:cNvPr id="49" name="直接连接符 48">
            <a:extLst>
              <a:ext uri="{FF2B5EF4-FFF2-40B4-BE49-F238E27FC236}">
                <a16:creationId xmlns:a16="http://schemas.microsoft.com/office/drawing/2014/main" id="{17BC845F-95C6-17EC-CBC9-BFC37A986899}"/>
              </a:ext>
            </a:extLst>
          </p:cNvPr>
          <p:cNvCxnSpPr/>
          <p:nvPr/>
        </p:nvCxnSpPr>
        <p:spPr>
          <a:xfrm>
            <a:off x="7461504" y="1477670"/>
            <a:ext cx="863194" cy="20801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78E0E53-D92B-D2AE-6DBF-2B0994F347C2}"/>
              </a:ext>
            </a:extLst>
          </p:cNvPr>
          <p:cNvCxnSpPr>
            <a:cxnSpLocks/>
          </p:cNvCxnSpPr>
          <p:nvPr/>
        </p:nvCxnSpPr>
        <p:spPr>
          <a:xfrm>
            <a:off x="7460553" y="2162139"/>
            <a:ext cx="813548" cy="14533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D3A5A01-A75F-927F-300D-A242408DA838}"/>
              </a:ext>
            </a:extLst>
          </p:cNvPr>
          <p:cNvCxnSpPr>
            <a:cxnSpLocks/>
          </p:cNvCxnSpPr>
          <p:nvPr/>
        </p:nvCxnSpPr>
        <p:spPr>
          <a:xfrm>
            <a:off x="7473935" y="2944258"/>
            <a:ext cx="749569" cy="6976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A8EB17-7706-D6D3-2773-259B959063F2}"/>
              </a:ext>
            </a:extLst>
          </p:cNvPr>
          <p:cNvCxnSpPr>
            <a:cxnSpLocks/>
          </p:cNvCxnSpPr>
          <p:nvPr/>
        </p:nvCxnSpPr>
        <p:spPr>
          <a:xfrm>
            <a:off x="7460553" y="3652656"/>
            <a:ext cx="7373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7DB1C2F-B7A0-B59F-4B01-B66EC28DD4A3}"/>
              </a:ext>
            </a:extLst>
          </p:cNvPr>
          <p:cNvCxnSpPr>
            <a:cxnSpLocks/>
          </p:cNvCxnSpPr>
          <p:nvPr/>
        </p:nvCxnSpPr>
        <p:spPr>
          <a:xfrm flipV="1">
            <a:off x="7473935" y="3733649"/>
            <a:ext cx="749569" cy="6329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B52477D-5FE4-401C-EEA3-04B7E9695B0D}"/>
              </a:ext>
            </a:extLst>
          </p:cNvPr>
          <p:cNvCxnSpPr>
            <a:cxnSpLocks/>
          </p:cNvCxnSpPr>
          <p:nvPr/>
        </p:nvCxnSpPr>
        <p:spPr>
          <a:xfrm flipV="1">
            <a:off x="7489120" y="3797175"/>
            <a:ext cx="748091" cy="1308837"/>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接连接符 54">
            <a:extLst>
              <a:ext uri="{FF2B5EF4-FFF2-40B4-BE49-F238E27FC236}">
                <a16:creationId xmlns:a16="http://schemas.microsoft.com/office/drawing/2014/main" id="{43DCD32A-4BA3-E8C4-04BC-19B66D60912F}"/>
              </a:ext>
            </a:extLst>
          </p:cNvPr>
          <p:cNvCxnSpPr>
            <a:cxnSpLocks/>
          </p:cNvCxnSpPr>
          <p:nvPr/>
        </p:nvCxnSpPr>
        <p:spPr>
          <a:xfrm flipV="1">
            <a:off x="7473935" y="3760013"/>
            <a:ext cx="850763" cy="21214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箭头: 右 63">
            <a:extLst>
              <a:ext uri="{FF2B5EF4-FFF2-40B4-BE49-F238E27FC236}">
                <a16:creationId xmlns:a16="http://schemas.microsoft.com/office/drawing/2014/main" id="{6A9245F5-5049-280D-BF64-D0F8A15C9015}"/>
              </a:ext>
            </a:extLst>
          </p:cNvPr>
          <p:cNvSpPr/>
          <p:nvPr/>
        </p:nvSpPr>
        <p:spPr>
          <a:xfrm>
            <a:off x="9294230" y="3445913"/>
            <a:ext cx="402336" cy="42928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4F8F415E-3D24-ED1D-CC80-6FB40EC6DA7C}"/>
              </a:ext>
            </a:extLst>
          </p:cNvPr>
          <p:cNvPicPr>
            <a:picLocks noChangeAspect="1"/>
          </p:cNvPicPr>
          <p:nvPr/>
        </p:nvPicPr>
        <p:blipFill>
          <a:blip r:embed="rId7"/>
          <a:stretch>
            <a:fillRect/>
          </a:stretch>
        </p:blipFill>
        <p:spPr>
          <a:xfrm>
            <a:off x="9884593" y="3264157"/>
            <a:ext cx="733321" cy="733321"/>
          </a:xfrm>
          <a:prstGeom prst="rect">
            <a:avLst/>
          </a:prstGeom>
        </p:spPr>
      </p:pic>
    </p:spTree>
    <p:extLst>
      <p:ext uri="{BB962C8B-B14F-4D97-AF65-F5344CB8AC3E}">
        <p14:creationId xmlns:p14="http://schemas.microsoft.com/office/powerpoint/2010/main" val="393362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30BF-F474-9FC9-0945-483728945B15}"/>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B99227A-C9EC-329D-755D-A6D3A3B27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7" name="文本框 6">
            <a:extLst>
              <a:ext uri="{FF2B5EF4-FFF2-40B4-BE49-F238E27FC236}">
                <a16:creationId xmlns:a16="http://schemas.microsoft.com/office/drawing/2014/main" id="{BABD59C0-6AC4-7979-A7CC-20E35C5B577E}"/>
              </a:ext>
            </a:extLst>
          </p:cNvPr>
          <p:cNvSpPr txBox="1"/>
          <p:nvPr/>
        </p:nvSpPr>
        <p:spPr>
          <a:xfrm>
            <a:off x="1201216" y="332944"/>
            <a:ext cx="8180223" cy="523220"/>
          </a:xfrm>
          <a:prstGeom prst="rect">
            <a:avLst/>
          </a:prstGeom>
          <a:noFill/>
        </p:spPr>
        <p:txBody>
          <a:bodyPr wrap="square">
            <a:spAutoFit/>
          </a:bodyPr>
          <a:lstStyle/>
          <a:p>
            <a:r>
              <a:rPr lang="en-US" altLang="zh-CN" sz="2800" b="1" dirty="0">
                <a:latin typeface="微软雅黑" panose="020B0503020204020204" pitchFamily="34" charset="-122"/>
                <a:ea typeface="微软雅黑" panose="020B0503020204020204" pitchFamily="34" charset="-122"/>
              </a:rPr>
              <a:t>Modular Approach for the LRC Algorithm</a:t>
            </a:r>
            <a:endParaRPr lang="zh-CN" altLang="en-US" sz="2800" dirty="0"/>
          </a:p>
        </p:txBody>
      </p:sp>
      <p:sp>
        <p:nvSpPr>
          <p:cNvPr id="8" name="文本框 7">
            <a:extLst>
              <a:ext uri="{FF2B5EF4-FFF2-40B4-BE49-F238E27FC236}">
                <a16:creationId xmlns:a16="http://schemas.microsoft.com/office/drawing/2014/main" id="{1B7FD748-0F66-A7A6-F2B9-37C906AB2079}"/>
              </a:ext>
            </a:extLst>
          </p:cNvPr>
          <p:cNvSpPr txBox="1"/>
          <p:nvPr/>
        </p:nvSpPr>
        <p:spPr>
          <a:xfrm>
            <a:off x="1850745" y="1230564"/>
            <a:ext cx="6313017"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文章还基于原始的</a:t>
            </a:r>
            <a:r>
              <a:rPr lang="en-US" altLang="zh-CN" sz="2400" dirty="0">
                <a:latin typeface="微软雅黑" panose="020B0503020204020204" pitchFamily="34" charset="-122"/>
                <a:ea typeface="微软雅黑" panose="020B0503020204020204" pitchFamily="34" charset="-122"/>
              </a:rPr>
              <a:t>LRC</a:t>
            </a:r>
            <a:r>
              <a:rPr lang="zh-CN" altLang="en-US" sz="2400" dirty="0">
                <a:latin typeface="微软雅黑" panose="020B0503020204020204" pitchFamily="34" charset="-122"/>
                <a:ea typeface="微软雅黑" panose="020B0503020204020204" pitchFamily="34" charset="-122"/>
              </a:rPr>
              <a:t>算法，提出了一个模块化的</a:t>
            </a:r>
            <a:r>
              <a:rPr lang="en-US" altLang="zh-CN" sz="2400" dirty="0">
                <a:latin typeface="微软雅黑" panose="020B0503020204020204" pitchFamily="34" charset="-122"/>
                <a:ea typeface="微软雅黑" panose="020B0503020204020204" pitchFamily="34" charset="-122"/>
              </a:rPr>
              <a:t>LRC</a:t>
            </a:r>
            <a:r>
              <a:rPr lang="zh-CN" altLang="en-US" sz="2400" dirty="0">
                <a:latin typeface="微软雅黑" panose="020B0503020204020204" pitchFamily="34" charset="-122"/>
                <a:ea typeface="微软雅黑" panose="020B0503020204020204" pitchFamily="34" charset="-122"/>
              </a:rPr>
              <a:t>算法，用于解决</a:t>
            </a:r>
            <a:r>
              <a:rPr lang="zh-CN" altLang="en-US" sz="2400" b="0" i="0" dirty="0">
                <a:solidFill>
                  <a:srgbClr val="FF0000"/>
                </a:solidFill>
                <a:effectLst/>
                <a:latin typeface="微软雅黑" panose="020B0503020204020204" pitchFamily="34" charset="-122"/>
                <a:ea typeface="微软雅黑" panose="020B0503020204020204" pitchFamily="34" charset="-122"/>
              </a:rPr>
              <a:t>部分遮挡人脸</a:t>
            </a:r>
            <a:r>
              <a:rPr lang="zh-CN" altLang="en-US" sz="2400" b="0" i="0" dirty="0">
                <a:solidFill>
                  <a:srgbClr val="060607"/>
                </a:solidFill>
                <a:effectLst/>
                <a:latin typeface="微软雅黑" panose="020B0503020204020204" pitchFamily="34" charset="-122"/>
                <a:ea typeface="微软雅黑" panose="020B0503020204020204" pitchFamily="34" charset="-122"/>
              </a:rPr>
              <a:t>的问题</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EC85489-8E0B-08E2-FBAB-0A4B11D52F1E}"/>
              </a:ext>
            </a:extLst>
          </p:cNvPr>
          <p:cNvSpPr txBox="1"/>
          <p:nvPr/>
        </p:nvSpPr>
        <p:spPr>
          <a:xfrm>
            <a:off x="760781" y="2435962"/>
            <a:ext cx="9780422" cy="646331"/>
          </a:xfrm>
          <a:prstGeom prst="rect">
            <a:avLst/>
          </a:prstGeom>
          <a:noFill/>
        </p:spPr>
        <p:txBody>
          <a:bodyPr wrap="square" rtlCol="0">
            <a:spAutoFit/>
          </a:bodyPr>
          <a:lstStyle/>
          <a:p>
            <a:r>
              <a:rPr lang="zh-CN" altLang="en-US" b="1" dirty="0">
                <a:solidFill>
                  <a:srgbClr val="7030A0"/>
                </a:solidFill>
                <a:latin typeface="微软雅黑" panose="020B0503020204020204" pitchFamily="34" charset="-122"/>
                <a:ea typeface="微软雅黑" panose="020B0503020204020204" pitchFamily="34" charset="-122"/>
              </a:rPr>
              <a:t>它的主要思想是，将</a:t>
            </a:r>
            <a:r>
              <a:rPr lang="zh-CN" altLang="en-US" b="1" i="0" dirty="0">
                <a:solidFill>
                  <a:srgbClr val="7030A0"/>
                </a:solidFill>
                <a:effectLst/>
                <a:latin typeface="微软雅黑" panose="020B0503020204020204" pitchFamily="34" charset="-122"/>
                <a:ea typeface="微软雅黑" panose="020B0503020204020204" pitchFamily="34" charset="-122"/>
              </a:rPr>
              <a:t>每张训练图像分割成 </a:t>
            </a:r>
            <a:r>
              <a:rPr lang="en-US" altLang="zh-CN" b="1" i="0" dirty="0">
                <a:solidFill>
                  <a:srgbClr val="7030A0"/>
                </a:solidFill>
                <a:effectLst/>
                <a:latin typeface="微软雅黑" panose="020B0503020204020204" pitchFamily="34" charset="-122"/>
                <a:ea typeface="微软雅黑" panose="020B0503020204020204" pitchFamily="34" charset="-122"/>
              </a:rPr>
              <a:t>M </a:t>
            </a:r>
            <a:r>
              <a:rPr lang="zh-CN" altLang="en-US" b="1" i="0" dirty="0">
                <a:solidFill>
                  <a:srgbClr val="7030A0"/>
                </a:solidFill>
                <a:effectLst/>
                <a:latin typeface="微软雅黑" panose="020B0503020204020204" pitchFamily="34" charset="-122"/>
                <a:ea typeface="微软雅黑" panose="020B0503020204020204" pitchFamily="34" charset="-122"/>
              </a:rPr>
              <a:t>个分区，并且在构建预测器模型的时候，也单独对每一个分区进行处理</a:t>
            </a:r>
            <a:endParaRPr lang="zh-CN" altLang="en-US" b="1" dirty="0">
              <a:solidFill>
                <a:srgbClr val="7030A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36318A1-28DF-13B9-25E0-DBD8C115FF8B}"/>
              </a:ext>
            </a:extLst>
          </p:cNvPr>
          <p:cNvPicPr>
            <a:picLocks noChangeAspect="1"/>
          </p:cNvPicPr>
          <p:nvPr/>
        </p:nvPicPr>
        <p:blipFill>
          <a:blip r:embed="rId3"/>
          <a:stretch>
            <a:fillRect/>
          </a:stretch>
        </p:blipFill>
        <p:spPr>
          <a:xfrm>
            <a:off x="864717" y="3293179"/>
            <a:ext cx="2544166" cy="3149923"/>
          </a:xfrm>
          <a:prstGeom prst="rect">
            <a:avLst/>
          </a:prstGeom>
        </p:spPr>
      </p:pic>
      <p:sp>
        <p:nvSpPr>
          <p:cNvPr id="11" name="箭头: 虚尾 10">
            <a:extLst>
              <a:ext uri="{FF2B5EF4-FFF2-40B4-BE49-F238E27FC236}">
                <a16:creationId xmlns:a16="http://schemas.microsoft.com/office/drawing/2014/main" id="{EE5B8938-56F3-2BC1-F83C-CDFC1CD5D8B0}"/>
              </a:ext>
            </a:extLst>
          </p:cNvPr>
          <p:cNvSpPr/>
          <p:nvPr/>
        </p:nvSpPr>
        <p:spPr>
          <a:xfrm>
            <a:off x="4342792" y="4227036"/>
            <a:ext cx="1602029" cy="1282207"/>
          </a:xfrm>
          <a:prstGeom prst="stripedRightArrow">
            <a:avLst/>
          </a:prstGeom>
          <a:solidFill>
            <a:srgbClr val="005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662B397-28E7-9C32-90AD-9E85636CE9F1}"/>
              </a:ext>
            </a:extLst>
          </p:cNvPr>
          <p:cNvPicPr>
            <a:picLocks noChangeAspect="1"/>
          </p:cNvPicPr>
          <p:nvPr/>
        </p:nvPicPr>
        <p:blipFill>
          <a:blip r:embed="rId3"/>
          <a:stretch>
            <a:fillRect/>
          </a:stretch>
        </p:blipFill>
        <p:spPr>
          <a:xfrm>
            <a:off x="6576669" y="3293179"/>
            <a:ext cx="2544166" cy="3149923"/>
          </a:xfrm>
          <a:prstGeom prst="rect">
            <a:avLst/>
          </a:prstGeom>
        </p:spPr>
      </p:pic>
      <p:cxnSp>
        <p:nvCxnSpPr>
          <p:cNvPr id="14" name="直接连接符 13">
            <a:extLst>
              <a:ext uri="{FF2B5EF4-FFF2-40B4-BE49-F238E27FC236}">
                <a16:creationId xmlns:a16="http://schemas.microsoft.com/office/drawing/2014/main" id="{40F4E317-A236-B6C3-2C9A-5E3699FE8085}"/>
              </a:ext>
            </a:extLst>
          </p:cNvPr>
          <p:cNvCxnSpPr>
            <a:stCxn id="12" idx="0"/>
            <a:endCxn id="12" idx="2"/>
          </p:cNvCxnSpPr>
          <p:nvPr/>
        </p:nvCxnSpPr>
        <p:spPr>
          <a:xfrm>
            <a:off x="7848752" y="3293179"/>
            <a:ext cx="0" cy="31499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66BBEC-9FBF-04BB-DB03-8EE41DF7A609}"/>
              </a:ext>
            </a:extLst>
          </p:cNvPr>
          <p:cNvCxnSpPr/>
          <p:nvPr/>
        </p:nvCxnSpPr>
        <p:spPr>
          <a:xfrm>
            <a:off x="7211111" y="3293179"/>
            <a:ext cx="0" cy="31499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023F168-F429-2ED0-0524-FF55D48B39FD}"/>
              </a:ext>
            </a:extLst>
          </p:cNvPr>
          <p:cNvCxnSpPr/>
          <p:nvPr/>
        </p:nvCxnSpPr>
        <p:spPr>
          <a:xfrm>
            <a:off x="8476640" y="3293179"/>
            <a:ext cx="0" cy="31499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C3C4453-B943-2698-6E5F-54BC684BD325}"/>
              </a:ext>
            </a:extLst>
          </p:cNvPr>
          <p:cNvCxnSpPr>
            <a:stCxn id="12" idx="1"/>
            <a:endCxn id="12" idx="3"/>
          </p:cNvCxnSpPr>
          <p:nvPr/>
        </p:nvCxnSpPr>
        <p:spPr>
          <a:xfrm>
            <a:off x="6576669" y="4868141"/>
            <a:ext cx="25441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4D40289-CAF0-1FB0-F5F7-1D628EC0C365}"/>
              </a:ext>
            </a:extLst>
          </p:cNvPr>
          <p:cNvCxnSpPr/>
          <p:nvPr/>
        </p:nvCxnSpPr>
        <p:spPr>
          <a:xfrm>
            <a:off x="6576669" y="4091510"/>
            <a:ext cx="25441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D29E482-34A6-DC36-7D77-AD9AC72BE802}"/>
              </a:ext>
            </a:extLst>
          </p:cNvPr>
          <p:cNvCxnSpPr/>
          <p:nvPr/>
        </p:nvCxnSpPr>
        <p:spPr>
          <a:xfrm>
            <a:off x="6576669" y="5664279"/>
            <a:ext cx="25441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8E0186D-1613-8FE7-ED69-F0D2E2A26CC1}"/>
              </a:ext>
            </a:extLst>
          </p:cNvPr>
          <p:cNvCxnSpPr/>
          <p:nvPr/>
        </p:nvCxnSpPr>
        <p:spPr>
          <a:xfrm>
            <a:off x="8748979" y="3760013"/>
            <a:ext cx="1477671" cy="607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A53C8A5-3FE5-51A1-FF59-88B5B06164D0}"/>
              </a:ext>
            </a:extLst>
          </p:cNvPr>
          <p:cNvSpPr txBox="1"/>
          <p:nvPr/>
        </p:nvSpPr>
        <p:spPr>
          <a:xfrm>
            <a:off x="9846715" y="3760013"/>
            <a:ext cx="1762963" cy="230832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相当于原本是对</a:t>
            </a:r>
            <a:r>
              <a:rPr lang="zh-CN" altLang="en-US" b="1" dirty="0">
                <a:solidFill>
                  <a:srgbClr val="FF0000"/>
                </a:solidFill>
                <a:latin typeface="微软雅黑" panose="020B0503020204020204" pitchFamily="34" charset="-122"/>
                <a:ea typeface="微软雅黑" panose="020B0503020204020204" pitchFamily="34" charset="-122"/>
              </a:rPr>
              <a:t>每一张下采样后的图像</a:t>
            </a:r>
            <a:r>
              <a:rPr lang="zh-CN" altLang="en-US" b="1" dirty="0">
                <a:latin typeface="微软雅黑" panose="020B0503020204020204" pitchFamily="34" charset="-122"/>
                <a:ea typeface="微软雅黑" panose="020B0503020204020204" pitchFamily="34" charset="-122"/>
              </a:rPr>
              <a:t>进行分类任务，现在是对</a:t>
            </a:r>
            <a:r>
              <a:rPr lang="zh-CN" altLang="en-US" b="1" dirty="0">
                <a:solidFill>
                  <a:srgbClr val="FF0000"/>
                </a:solidFill>
                <a:latin typeface="微软雅黑" panose="020B0503020204020204" pitchFamily="34" charset="-122"/>
                <a:ea typeface="微软雅黑" panose="020B0503020204020204" pitchFamily="34" charset="-122"/>
              </a:rPr>
              <a:t>每一张图像的每一个分区</a:t>
            </a:r>
            <a:r>
              <a:rPr lang="zh-CN" altLang="en-US" b="1" dirty="0">
                <a:latin typeface="微软雅黑" panose="020B0503020204020204" pitchFamily="34" charset="-122"/>
                <a:ea typeface="微软雅黑" panose="020B0503020204020204" pitchFamily="34" charset="-122"/>
              </a:rPr>
              <a:t>都进行分类任务</a:t>
            </a:r>
          </a:p>
        </p:txBody>
      </p:sp>
    </p:spTree>
    <p:extLst>
      <p:ext uri="{BB962C8B-B14F-4D97-AF65-F5344CB8AC3E}">
        <p14:creationId xmlns:p14="http://schemas.microsoft.com/office/powerpoint/2010/main" val="42390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16" presetClass="entr" presetSubtype="2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par>
                                <p:cTn id="35" presetID="16" presetClass="entr" presetSubtype="21"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F3D0F-E436-AD99-620C-1F329133676D}"/>
            </a:ext>
          </a:extLst>
        </p:cNvPr>
        <p:cNvGrpSpPr/>
        <p:nvPr/>
      </p:nvGrpSpPr>
      <p:grpSpPr>
        <a:xfrm>
          <a:off x="0" y="0"/>
          <a:ext cx="0" cy="0"/>
          <a:chOff x="0" y="0"/>
          <a:chExt cx="0" cy="0"/>
        </a:xfrm>
      </p:grpSpPr>
      <p:sp>
        <p:nvSpPr>
          <p:cNvPr id="29" name="矩形: 圆角 28">
            <a:extLst>
              <a:ext uri="{FF2B5EF4-FFF2-40B4-BE49-F238E27FC236}">
                <a16:creationId xmlns:a16="http://schemas.microsoft.com/office/drawing/2014/main" id="{EACD50FB-501B-71CE-6F84-A01054FEA0FA}"/>
              </a:ext>
            </a:extLst>
          </p:cNvPr>
          <p:cNvSpPr/>
          <p:nvPr/>
        </p:nvSpPr>
        <p:spPr>
          <a:xfrm>
            <a:off x="219456" y="424282"/>
            <a:ext cx="9590227" cy="619597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445216A-569A-4D2F-CCB4-33AD2848A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CDF437D1-42E9-9A54-2020-8BF434911F9E}"/>
              </a:ext>
            </a:extLst>
          </p:cNvPr>
          <p:cNvPicPr>
            <a:picLocks noChangeAspect="1"/>
          </p:cNvPicPr>
          <p:nvPr/>
        </p:nvPicPr>
        <p:blipFill>
          <a:blip r:embed="rId3"/>
          <a:stretch>
            <a:fillRect/>
          </a:stretch>
        </p:blipFill>
        <p:spPr>
          <a:xfrm>
            <a:off x="5605267" y="851097"/>
            <a:ext cx="3988005" cy="508026"/>
          </a:xfrm>
          <a:prstGeom prst="rect">
            <a:avLst/>
          </a:prstGeom>
        </p:spPr>
      </p:pic>
      <p:pic>
        <p:nvPicPr>
          <p:cNvPr id="6" name="图片 5">
            <a:extLst>
              <a:ext uri="{FF2B5EF4-FFF2-40B4-BE49-F238E27FC236}">
                <a16:creationId xmlns:a16="http://schemas.microsoft.com/office/drawing/2014/main" id="{4362BE7D-1F00-A248-33E0-889453351313}"/>
              </a:ext>
            </a:extLst>
          </p:cNvPr>
          <p:cNvPicPr>
            <a:picLocks noChangeAspect="1"/>
          </p:cNvPicPr>
          <p:nvPr/>
        </p:nvPicPr>
        <p:blipFill>
          <a:blip r:embed="rId4"/>
          <a:stretch>
            <a:fillRect/>
          </a:stretch>
        </p:blipFill>
        <p:spPr>
          <a:xfrm>
            <a:off x="499464" y="851097"/>
            <a:ext cx="4038808" cy="501676"/>
          </a:xfrm>
          <a:prstGeom prst="rect">
            <a:avLst/>
          </a:prstGeom>
        </p:spPr>
      </p:pic>
      <p:pic>
        <p:nvPicPr>
          <p:cNvPr id="8" name="图片 7">
            <a:extLst>
              <a:ext uri="{FF2B5EF4-FFF2-40B4-BE49-F238E27FC236}">
                <a16:creationId xmlns:a16="http://schemas.microsoft.com/office/drawing/2014/main" id="{56C98F6B-F591-4895-3658-F44D8499EAD6}"/>
              </a:ext>
            </a:extLst>
          </p:cNvPr>
          <p:cNvPicPr>
            <a:picLocks noChangeAspect="1"/>
          </p:cNvPicPr>
          <p:nvPr/>
        </p:nvPicPr>
        <p:blipFill>
          <a:blip r:embed="rId5"/>
          <a:stretch>
            <a:fillRect/>
          </a:stretch>
        </p:blipFill>
        <p:spPr>
          <a:xfrm>
            <a:off x="1455995" y="1788151"/>
            <a:ext cx="2330570" cy="355618"/>
          </a:xfrm>
          <a:prstGeom prst="rect">
            <a:avLst/>
          </a:prstGeom>
        </p:spPr>
      </p:pic>
      <p:pic>
        <p:nvPicPr>
          <p:cNvPr id="10" name="图片 9">
            <a:extLst>
              <a:ext uri="{FF2B5EF4-FFF2-40B4-BE49-F238E27FC236}">
                <a16:creationId xmlns:a16="http://schemas.microsoft.com/office/drawing/2014/main" id="{61E87534-606C-C3F5-FBDD-17A6965B5039}"/>
              </a:ext>
            </a:extLst>
          </p:cNvPr>
          <p:cNvPicPr>
            <a:picLocks noChangeAspect="1"/>
          </p:cNvPicPr>
          <p:nvPr/>
        </p:nvPicPr>
        <p:blipFill>
          <a:blip r:embed="rId6"/>
          <a:stretch>
            <a:fillRect/>
          </a:stretch>
        </p:blipFill>
        <p:spPr>
          <a:xfrm>
            <a:off x="6849930" y="1737348"/>
            <a:ext cx="1498677" cy="406421"/>
          </a:xfrm>
          <a:prstGeom prst="rect">
            <a:avLst/>
          </a:prstGeom>
        </p:spPr>
      </p:pic>
      <p:pic>
        <p:nvPicPr>
          <p:cNvPr id="12" name="图片 11">
            <a:extLst>
              <a:ext uri="{FF2B5EF4-FFF2-40B4-BE49-F238E27FC236}">
                <a16:creationId xmlns:a16="http://schemas.microsoft.com/office/drawing/2014/main" id="{60ED4B85-7F04-13E6-A7F0-9E681D184541}"/>
              </a:ext>
            </a:extLst>
          </p:cNvPr>
          <p:cNvPicPr>
            <a:picLocks noChangeAspect="1"/>
          </p:cNvPicPr>
          <p:nvPr/>
        </p:nvPicPr>
        <p:blipFill>
          <a:blip r:embed="rId7"/>
          <a:stretch>
            <a:fillRect/>
          </a:stretch>
        </p:blipFill>
        <p:spPr>
          <a:xfrm>
            <a:off x="1547268" y="2446922"/>
            <a:ext cx="1943200" cy="457223"/>
          </a:xfrm>
          <a:prstGeom prst="rect">
            <a:avLst/>
          </a:prstGeom>
        </p:spPr>
      </p:pic>
      <p:pic>
        <p:nvPicPr>
          <p:cNvPr id="14" name="图片 13">
            <a:extLst>
              <a:ext uri="{FF2B5EF4-FFF2-40B4-BE49-F238E27FC236}">
                <a16:creationId xmlns:a16="http://schemas.microsoft.com/office/drawing/2014/main" id="{41A39E15-444C-CC48-B337-3C8ACBC6AB61}"/>
              </a:ext>
            </a:extLst>
          </p:cNvPr>
          <p:cNvPicPr>
            <a:picLocks noChangeAspect="1"/>
          </p:cNvPicPr>
          <p:nvPr/>
        </p:nvPicPr>
        <p:blipFill>
          <a:blip r:embed="rId8"/>
          <a:stretch>
            <a:fillRect/>
          </a:stretch>
        </p:blipFill>
        <p:spPr>
          <a:xfrm>
            <a:off x="6234560" y="2446922"/>
            <a:ext cx="2883048" cy="387370"/>
          </a:xfrm>
          <a:prstGeom prst="rect">
            <a:avLst/>
          </a:prstGeom>
        </p:spPr>
      </p:pic>
      <p:pic>
        <p:nvPicPr>
          <p:cNvPr id="16" name="图片 15">
            <a:extLst>
              <a:ext uri="{FF2B5EF4-FFF2-40B4-BE49-F238E27FC236}">
                <a16:creationId xmlns:a16="http://schemas.microsoft.com/office/drawing/2014/main" id="{4CA3BA49-E5B1-12ED-BE19-68B19E05213B}"/>
              </a:ext>
            </a:extLst>
          </p:cNvPr>
          <p:cNvPicPr>
            <a:picLocks noChangeAspect="1"/>
          </p:cNvPicPr>
          <p:nvPr/>
        </p:nvPicPr>
        <p:blipFill>
          <a:blip r:embed="rId9"/>
          <a:stretch>
            <a:fillRect/>
          </a:stretch>
        </p:blipFill>
        <p:spPr>
          <a:xfrm>
            <a:off x="1393351" y="3207298"/>
            <a:ext cx="2387723" cy="869995"/>
          </a:xfrm>
          <a:prstGeom prst="rect">
            <a:avLst/>
          </a:prstGeom>
        </p:spPr>
      </p:pic>
      <p:pic>
        <p:nvPicPr>
          <p:cNvPr id="18" name="图片 17">
            <a:extLst>
              <a:ext uri="{FF2B5EF4-FFF2-40B4-BE49-F238E27FC236}">
                <a16:creationId xmlns:a16="http://schemas.microsoft.com/office/drawing/2014/main" id="{7C5D160B-058B-6624-D057-B8BB56623F70}"/>
              </a:ext>
            </a:extLst>
          </p:cNvPr>
          <p:cNvPicPr>
            <a:picLocks noChangeAspect="1"/>
          </p:cNvPicPr>
          <p:nvPr/>
        </p:nvPicPr>
        <p:blipFill>
          <a:blip r:embed="rId10"/>
          <a:stretch>
            <a:fillRect/>
          </a:stretch>
        </p:blipFill>
        <p:spPr>
          <a:xfrm>
            <a:off x="6519728" y="3464486"/>
            <a:ext cx="2736991" cy="355618"/>
          </a:xfrm>
          <a:prstGeom prst="rect">
            <a:avLst/>
          </a:prstGeom>
        </p:spPr>
      </p:pic>
      <p:pic>
        <p:nvPicPr>
          <p:cNvPr id="20" name="图片 19">
            <a:extLst>
              <a:ext uri="{FF2B5EF4-FFF2-40B4-BE49-F238E27FC236}">
                <a16:creationId xmlns:a16="http://schemas.microsoft.com/office/drawing/2014/main" id="{450A7A9B-5A83-A1C2-5210-23D431E248B7}"/>
              </a:ext>
            </a:extLst>
          </p:cNvPr>
          <p:cNvPicPr>
            <a:picLocks noChangeAspect="1"/>
          </p:cNvPicPr>
          <p:nvPr/>
        </p:nvPicPr>
        <p:blipFill>
          <a:blip r:embed="rId11"/>
          <a:stretch>
            <a:fillRect/>
          </a:stretch>
        </p:blipFill>
        <p:spPr>
          <a:xfrm>
            <a:off x="1061183" y="4357710"/>
            <a:ext cx="3111660" cy="311166"/>
          </a:xfrm>
          <a:prstGeom prst="rect">
            <a:avLst/>
          </a:prstGeom>
        </p:spPr>
      </p:pic>
      <p:pic>
        <p:nvPicPr>
          <p:cNvPr id="22" name="图片 21">
            <a:extLst>
              <a:ext uri="{FF2B5EF4-FFF2-40B4-BE49-F238E27FC236}">
                <a16:creationId xmlns:a16="http://schemas.microsoft.com/office/drawing/2014/main" id="{F0172459-61F3-5B1D-D3EF-ED194A59FA12}"/>
              </a:ext>
            </a:extLst>
          </p:cNvPr>
          <p:cNvPicPr>
            <a:picLocks noChangeAspect="1"/>
          </p:cNvPicPr>
          <p:nvPr/>
        </p:nvPicPr>
        <p:blipFill>
          <a:blip r:embed="rId12"/>
          <a:stretch>
            <a:fillRect/>
          </a:stretch>
        </p:blipFill>
        <p:spPr>
          <a:xfrm>
            <a:off x="5930551" y="4258675"/>
            <a:ext cx="3556183" cy="508026"/>
          </a:xfrm>
          <a:prstGeom prst="rect">
            <a:avLst/>
          </a:prstGeom>
        </p:spPr>
      </p:pic>
      <p:pic>
        <p:nvPicPr>
          <p:cNvPr id="24" name="图片 23">
            <a:extLst>
              <a:ext uri="{FF2B5EF4-FFF2-40B4-BE49-F238E27FC236}">
                <a16:creationId xmlns:a16="http://schemas.microsoft.com/office/drawing/2014/main" id="{4D4D9D09-63EB-7C5D-5E4D-B135624DD049}"/>
              </a:ext>
            </a:extLst>
          </p:cNvPr>
          <p:cNvPicPr>
            <a:picLocks noChangeAspect="1"/>
          </p:cNvPicPr>
          <p:nvPr/>
        </p:nvPicPr>
        <p:blipFill>
          <a:blip r:embed="rId13"/>
          <a:stretch>
            <a:fillRect/>
          </a:stretch>
        </p:blipFill>
        <p:spPr>
          <a:xfrm>
            <a:off x="1290512" y="4949293"/>
            <a:ext cx="2705239" cy="527077"/>
          </a:xfrm>
          <a:prstGeom prst="rect">
            <a:avLst/>
          </a:prstGeom>
        </p:spPr>
      </p:pic>
      <p:pic>
        <p:nvPicPr>
          <p:cNvPr id="26" name="图片 25">
            <a:extLst>
              <a:ext uri="{FF2B5EF4-FFF2-40B4-BE49-F238E27FC236}">
                <a16:creationId xmlns:a16="http://schemas.microsoft.com/office/drawing/2014/main" id="{D2BBF0FD-0E2A-D54D-EF5B-7A56856D61A8}"/>
              </a:ext>
            </a:extLst>
          </p:cNvPr>
          <p:cNvPicPr>
            <a:picLocks noChangeAspect="1"/>
          </p:cNvPicPr>
          <p:nvPr/>
        </p:nvPicPr>
        <p:blipFill>
          <a:blip r:embed="rId14"/>
          <a:stretch>
            <a:fillRect/>
          </a:stretch>
        </p:blipFill>
        <p:spPr>
          <a:xfrm>
            <a:off x="6141776" y="4955786"/>
            <a:ext cx="3295819" cy="552478"/>
          </a:xfrm>
          <a:prstGeom prst="rect">
            <a:avLst/>
          </a:prstGeom>
        </p:spPr>
      </p:pic>
      <p:pic>
        <p:nvPicPr>
          <p:cNvPr id="28" name="图片 27">
            <a:extLst>
              <a:ext uri="{FF2B5EF4-FFF2-40B4-BE49-F238E27FC236}">
                <a16:creationId xmlns:a16="http://schemas.microsoft.com/office/drawing/2014/main" id="{D1DEC6A2-8236-8FE6-9B44-0D37D83D651E}"/>
              </a:ext>
            </a:extLst>
          </p:cNvPr>
          <p:cNvPicPr>
            <a:picLocks noChangeAspect="1"/>
          </p:cNvPicPr>
          <p:nvPr/>
        </p:nvPicPr>
        <p:blipFill>
          <a:blip r:embed="rId15"/>
          <a:stretch>
            <a:fillRect/>
          </a:stretch>
        </p:blipFill>
        <p:spPr>
          <a:xfrm>
            <a:off x="6075191" y="5561176"/>
            <a:ext cx="3518081" cy="615982"/>
          </a:xfrm>
          <a:prstGeom prst="rect">
            <a:avLst/>
          </a:prstGeom>
        </p:spPr>
      </p:pic>
      <p:cxnSp>
        <p:nvCxnSpPr>
          <p:cNvPr id="31" name="直接连接符 30">
            <a:extLst>
              <a:ext uri="{FF2B5EF4-FFF2-40B4-BE49-F238E27FC236}">
                <a16:creationId xmlns:a16="http://schemas.microsoft.com/office/drawing/2014/main" id="{6C33DC3B-421E-4A39-76C6-300CAD24A785}"/>
              </a:ext>
            </a:extLst>
          </p:cNvPr>
          <p:cNvCxnSpPr>
            <a:stCxn id="29" idx="0"/>
            <a:endCxn id="29" idx="2"/>
          </p:cNvCxnSpPr>
          <p:nvPr/>
        </p:nvCxnSpPr>
        <p:spPr>
          <a:xfrm>
            <a:off x="5014570" y="424282"/>
            <a:ext cx="0" cy="6195974"/>
          </a:xfrm>
          <a:prstGeom prst="line">
            <a:avLst/>
          </a:prstGeom>
          <a:ln w="38100">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7B2314B-9ECF-D4CE-1740-CA1093C2B53E}"/>
              </a:ext>
            </a:extLst>
          </p:cNvPr>
          <p:cNvSpPr txBox="1"/>
          <p:nvPr/>
        </p:nvSpPr>
        <p:spPr>
          <a:xfrm>
            <a:off x="1958421" y="5493583"/>
            <a:ext cx="2649220" cy="830997"/>
          </a:xfrm>
          <a:prstGeom prst="rect">
            <a:avLst/>
          </a:prstGeom>
          <a:noFill/>
        </p:spPr>
        <p:txBody>
          <a:bodyPr wrap="square" rtlCol="0">
            <a:spAutoFit/>
          </a:bodyPr>
          <a:lstStyle/>
          <a:p>
            <a:r>
              <a:rPr lang="en-US" altLang="zh-CN" sz="4800" b="1" dirty="0">
                <a:latin typeface="微软雅黑" panose="020B0503020204020204" pitchFamily="34" charset="-122"/>
                <a:ea typeface="微软雅黑" panose="020B0503020204020204" pitchFamily="34" charset="-122"/>
              </a:rPr>
              <a:t>LRC</a:t>
            </a:r>
            <a:endParaRPr lang="zh-CN" altLang="en-US" sz="4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5645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CF426-62A9-FE1F-370A-7D6F4E98491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6B171C7-B322-A01F-92B6-C7C02B432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2" name="文本框 1">
            <a:extLst>
              <a:ext uri="{FF2B5EF4-FFF2-40B4-BE49-F238E27FC236}">
                <a16:creationId xmlns:a16="http://schemas.microsoft.com/office/drawing/2014/main" id="{478379C0-9E89-9FE1-F25A-BE53E439EB26}"/>
              </a:ext>
            </a:extLst>
          </p:cNvPr>
          <p:cNvSpPr txBox="1"/>
          <p:nvPr/>
        </p:nvSpPr>
        <p:spPr>
          <a:xfrm>
            <a:off x="438913" y="321869"/>
            <a:ext cx="3430828" cy="769441"/>
          </a:xfrm>
          <a:prstGeom prst="rect">
            <a:avLst/>
          </a:prstGeom>
          <a:noFill/>
        </p:spPr>
        <p:txBody>
          <a:bodyPr wrap="square" rtlCol="0">
            <a:spAutoFit/>
          </a:bodyPr>
          <a:lstStyle/>
          <a:p>
            <a:r>
              <a:rPr lang="zh-CN" altLang="en-US" sz="4400" b="1" dirty="0">
                <a:latin typeface="微软雅黑" panose="020B0503020204020204" pitchFamily="34" charset="-122"/>
                <a:ea typeface="微软雅黑" panose="020B0503020204020204" pitchFamily="34" charset="-122"/>
              </a:rPr>
              <a:t>算法和代码</a:t>
            </a:r>
          </a:p>
        </p:txBody>
      </p:sp>
      <p:pic>
        <p:nvPicPr>
          <p:cNvPr id="5" name="图片 4">
            <a:extLst>
              <a:ext uri="{FF2B5EF4-FFF2-40B4-BE49-F238E27FC236}">
                <a16:creationId xmlns:a16="http://schemas.microsoft.com/office/drawing/2014/main" id="{7D9F2525-2115-2F94-97C4-9C00351716DD}"/>
              </a:ext>
            </a:extLst>
          </p:cNvPr>
          <p:cNvPicPr>
            <a:picLocks noChangeAspect="1"/>
          </p:cNvPicPr>
          <p:nvPr/>
        </p:nvPicPr>
        <p:blipFill>
          <a:blip r:embed="rId3"/>
          <a:stretch>
            <a:fillRect/>
          </a:stretch>
        </p:blipFill>
        <p:spPr>
          <a:xfrm>
            <a:off x="2928658" y="2133376"/>
            <a:ext cx="5442230" cy="2781443"/>
          </a:xfrm>
          <a:prstGeom prst="rect">
            <a:avLst/>
          </a:prstGeom>
        </p:spPr>
      </p:pic>
    </p:spTree>
    <p:extLst>
      <p:ext uri="{BB962C8B-B14F-4D97-AF65-F5344CB8AC3E}">
        <p14:creationId xmlns:p14="http://schemas.microsoft.com/office/powerpoint/2010/main" val="375839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7566-0B50-0EF9-BD66-D1B6526D59B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BF0FD952-D40F-58E0-DCFB-9ABC71CEF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71B37296-7A20-D948-48EF-25374A5A6D45}"/>
              </a:ext>
            </a:extLst>
          </p:cNvPr>
          <p:cNvPicPr>
            <a:picLocks noChangeAspect="1"/>
          </p:cNvPicPr>
          <p:nvPr/>
        </p:nvPicPr>
        <p:blipFill>
          <a:blip r:embed="rId3"/>
          <a:stretch>
            <a:fillRect/>
          </a:stretch>
        </p:blipFill>
        <p:spPr>
          <a:xfrm>
            <a:off x="348955" y="1253541"/>
            <a:ext cx="5747045" cy="4921503"/>
          </a:xfrm>
          <a:prstGeom prst="rect">
            <a:avLst/>
          </a:prstGeom>
        </p:spPr>
      </p:pic>
      <p:pic>
        <p:nvPicPr>
          <p:cNvPr id="8" name="图片 7">
            <a:extLst>
              <a:ext uri="{FF2B5EF4-FFF2-40B4-BE49-F238E27FC236}">
                <a16:creationId xmlns:a16="http://schemas.microsoft.com/office/drawing/2014/main" id="{D6E821A0-097F-531F-DA45-7C56CCC43962}"/>
              </a:ext>
            </a:extLst>
          </p:cNvPr>
          <p:cNvPicPr>
            <a:picLocks noChangeAspect="1"/>
          </p:cNvPicPr>
          <p:nvPr/>
        </p:nvPicPr>
        <p:blipFill>
          <a:blip r:embed="rId4"/>
          <a:stretch>
            <a:fillRect/>
          </a:stretch>
        </p:blipFill>
        <p:spPr>
          <a:xfrm>
            <a:off x="6614807" y="2006602"/>
            <a:ext cx="3526653" cy="3587841"/>
          </a:xfrm>
          <a:prstGeom prst="rect">
            <a:avLst/>
          </a:prstGeom>
        </p:spPr>
      </p:pic>
      <p:sp>
        <p:nvSpPr>
          <p:cNvPr id="9" name="文本框 8">
            <a:extLst>
              <a:ext uri="{FF2B5EF4-FFF2-40B4-BE49-F238E27FC236}">
                <a16:creationId xmlns:a16="http://schemas.microsoft.com/office/drawing/2014/main" id="{6EF44A1B-B46C-0482-576E-3EA07384B9B1}"/>
              </a:ext>
            </a:extLst>
          </p:cNvPr>
          <p:cNvSpPr txBox="1"/>
          <p:nvPr/>
        </p:nvSpPr>
        <p:spPr>
          <a:xfrm>
            <a:off x="2004365" y="666431"/>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加载数据集</a:t>
            </a:r>
          </a:p>
        </p:txBody>
      </p:sp>
      <p:sp>
        <p:nvSpPr>
          <p:cNvPr id="10" name="文本框 9">
            <a:extLst>
              <a:ext uri="{FF2B5EF4-FFF2-40B4-BE49-F238E27FC236}">
                <a16:creationId xmlns:a16="http://schemas.microsoft.com/office/drawing/2014/main" id="{9DB3C74B-9404-2F52-A3F8-11BB0D91C828}"/>
              </a:ext>
            </a:extLst>
          </p:cNvPr>
          <p:cNvSpPr txBox="1"/>
          <p:nvPr/>
        </p:nvSpPr>
        <p:spPr>
          <a:xfrm>
            <a:off x="8041919" y="135076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评估标准</a:t>
            </a:r>
          </a:p>
        </p:txBody>
      </p:sp>
      <p:pic>
        <p:nvPicPr>
          <p:cNvPr id="12" name="图片 11">
            <a:extLst>
              <a:ext uri="{FF2B5EF4-FFF2-40B4-BE49-F238E27FC236}">
                <a16:creationId xmlns:a16="http://schemas.microsoft.com/office/drawing/2014/main" id="{ED1455F2-74C8-358D-C0D1-6D71E437CB1B}"/>
              </a:ext>
            </a:extLst>
          </p:cNvPr>
          <p:cNvPicPr>
            <a:picLocks noChangeAspect="1"/>
          </p:cNvPicPr>
          <p:nvPr/>
        </p:nvPicPr>
        <p:blipFill>
          <a:blip r:embed="rId5"/>
          <a:stretch>
            <a:fillRect/>
          </a:stretch>
        </p:blipFill>
        <p:spPr>
          <a:xfrm>
            <a:off x="7479765" y="2838297"/>
            <a:ext cx="4420376" cy="3446475"/>
          </a:xfrm>
          <a:prstGeom prst="rect">
            <a:avLst/>
          </a:prstGeom>
        </p:spPr>
      </p:pic>
    </p:spTree>
    <p:extLst>
      <p:ext uri="{BB962C8B-B14F-4D97-AF65-F5344CB8AC3E}">
        <p14:creationId xmlns:p14="http://schemas.microsoft.com/office/powerpoint/2010/main" val="2607529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2901-0222-AD79-C678-874877F5C23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DD1E677-6FD9-98A2-7929-533DA8D10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9F6AAB2C-F00B-4647-F83D-87B77B830C8F}"/>
              </a:ext>
            </a:extLst>
          </p:cNvPr>
          <p:cNvPicPr>
            <a:picLocks noChangeAspect="1"/>
          </p:cNvPicPr>
          <p:nvPr/>
        </p:nvPicPr>
        <p:blipFill>
          <a:blip r:embed="rId3"/>
          <a:stretch>
            <a:fillRect/>
          </a:stretch>
        </p:blipFill>
        <p:spPr>
          <a:xfrm>
            <a:off x="687010" y="912922"/>
            <a:ext cx="3863745" cy="5744177"/>
          </a:xfrm>
          <a:prstGeom prst="rect">
            <a:avLst/>
          </a:prstGeom>
        </p:spPr>
      </p:pic>
      <p:sp>
        <p:nvSpPr>
          <p:cNvPr id="5" name="文本框 4">
            <a:extLst>
              <a:ext uri="{FF2B5EF4-FFF2-40B4-BE49-F238E27FC236}">
                <a16:creationId xmlns:a16="http://schemas.microsoft.com/office/drawing/2014/main" id="{2481F29F-203B-8019-7500-A94E9E0E32EA}"/>
              </a:ext>
            </a:extLst>
          </p:cNvPr>
          <p:cNvSpPr txBox="1"/>
          <p:nvPr/>
        </p:nvSpPr>
        <p:spPr>
          <a:xfrm>
            <a:off x="1345997" y="359193"/>
            <a:ext cx="223651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对图片进行下采样</a:t>
            </a:r>
          </a:p>
        </p:txBody>
      </p:sp>
      <p:pic>
        <p:nvPicPr>
          <p:cNvPr id="7" name="图片 6">
            <a:extLst>
              <a:ext uri="{FF2B5EF4-FFF2-40B4-BE49-F238E27FC236}">
                <a16:creationId xmlns:a16="http://schemas.microsoft.com/office/drawing/2014/main" id="{7A0B1046-9998-A742-1348-BCF73D94FD7D}"/>
              </a:ext>
            </a:extLst>
          </p:cNvPr>
          <p:cNvPicPr>
            <a:picLocks noChangeAspect="1"/>
          </p:cNvPicPr>
          <p:nvPr/>
        </p:nvPicPr>
        <p:blipFill>
          <a:blip r:embed="rId4"/>
          <a:stretch>
            <a:fillRect/>
          </a:stretch>
        </p:blipFill>
        <p:spPr>
          <a:xfrm>
            <a:off x="6378779" y="3353547"/>
            <a:ext cx="3797495" cy="2635385"/>
          </a:xfrm>
          <a:prstGeom prst="rect">
            <a:avLst/>
          </a:prstGeom>
        </p:spPr>
      </p:pic>
      <p:pic>
        <p:nvPicPr>
          <p:cNvPr id="9" name="图片 8">
            <a:extLst>
              <a:ext uri="{FF2B5EF4-FFF2-40B4-BE49-F238E27FC236}">
                <a16:creationId xmlns:a16="http://schemas.microsoft.com/office/drawing/2014/main" id="{D9E6E676-C8ED-2740-4EB2-8A2409FFC6A3}"/>
              </a:ext>
            </a:extLst>
          </p:cNvPr>
          <p:cNvPicPr>
            <a:picLocks noChangeAspect="1"/>
          </p:cNvPicPr>
          <p:nvPr/>
        </p:nvPicPr>
        <p:blipFill>
          <a:blip r:embed="rId5"/>
          <a:stretch>
            <a:fillRect/>
          </a:stretch>
        </p:blipFill>
        <p:spPr>
          <a:xfrm>
            <a:off x="4892604" y="2108426"/>
            <a:ext cx="6769844" cy="833822"/>
          </a:xfrm>
          <a:prstGeom prst="rect">
            <a:avLst/>
          </a:prstGeom>
        </p:spPr>
      </p:pic>
    </p:spTree>
    <p:extLst>
      <p:ext uri="{BB962C8B-B14F-4D97-AF65-F5344CB8AC3E}">
        <p14:creationId xmlns:p14="http://schemas.microsoft.com/office/powerpoint/2010/main" val="253826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E9D7C-7372-356F-09AD-3BC5735E3C7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105E90A-96ED-6A78-329B-4ED0C7AEE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95ACFFD3-0855-7E12-36E2-519EEE648DB8}"/>
              </a:ext>
            </a:extLst>
          </p:cNvPr>
          <p:cNvPicPr>
            <a:picLocks noChangeAspect="1"/>
          </p:cNvPicPr>
          <p:nvPr/>
        </p:nvPicPr>
        <p:blipFill>
          <a:blip r:embed="rId3"/>
          <a:stretch>
            <a:fillRect/>
          </a:stretch>
        </p:blipFill>
        <p:spPr>
          <a:xfrm>
            <a:off x="4645184" y="1182861"/>
            <a:ext cx="5603411" cy="4790992"/>
          </a:xfrm>
          <a:prstGeom prst="rect">
            <a:avLst/>
          </a:prstGeom>
        </p:spPr>
      </p:pic>
      <p:pic>
        <p:nvPicPr>
          <p:cNvPr id="6" name="图片 5">
            <a:extLst>
              <a:ext uri="{FF2B5EF4-FFF2-40B4-BE49-F238E27FC236}">
                <a16:creationId xmlns:a16="http://schemas.microsoft.com/office/drawing/2014/main" id="{83AF0912-06D7-A362-4656-D4CD4148D3A5}"/>
              </a:ext>
            </a:extLst>
          </p:cNvPr>
          <p:cNvPicPr>
            <a:picLocks noChangeAspect="1"/>
          </p:cNvPicPr>
          <p:nvPr/>
        </p:nvPicPr>
        <p:blipFill>
          <a:blip r:embed="rId4"/>
          <a:stretch>
            <a:fillRect/>
          </a:stretch>
        </p:blipFill>
        <p:spPr>
          <a:xfrm>
            <a:off x="773928" y="1560829"/>
            <a:ext cx="3600635" cy="419122"/>
          </a:xfrm>
          <a:prstGeom prst="rect">
            <a:avLst/>
          </a:prstGeom>
        </p:spPr>
      </p:pic>
      <p:pic>
        <p:nvPicPr>
          <p:cNvPr id="8" name="图片 7">
            <a:extLst>
              <a:ext uri="{FF2B5EF4-FFF2-40B4-BE49-F238E27FC236}">
                <a16:creationId xmlns:a16="http://schemas.microsoft.com/office/drawing/2014/main" id="{0EB0BC2D-8B44-B5A9-262F-BFCA428A535D}"/>
              </a:ext>
            </a:extLst>
          </p:cNvPr>
          <p:cNvPicPr>
            <a:picLocks noChangeAspect="1"/>
          </p:cNvPicPr>
          <p:nvPr/>
        </p:nvPicPr>
        <p:blipFill>
          <a:blip r:embed="rId5"/>
          <a:stretch>
            <a:fillRect/>
          </a:stretch>
        </p:blipFill>
        <p:spPr>
          <a:xfrm>
            <a:off x="470639" y="2409079"/>
            <a:ext cx="3867349" cy="1035103"/>
          </a:xfrm>
          <a:prstGeom prst="rect">
            <a:avLst/>
          </a:prstGeom>
        </p:spPr>
      </p:pic>
      <p:pic>
        <p:nvPicPr>
          <p:cNvPr id="10" name="图片 9">
            <a:extLst>
              <a:ext uri="{FF2B5EF4-FFF2-40B4-BE49-F238E27FC236}">
                <a16:creationId xmlns:a16="http://schemas.microsoft.com/office/drawing/2014/main" id="{4E75A767-6F8D-AF97-260A-B2EA1D1709CC}"/>
              </a:ext>
            </a:extLst>
          </p:cNvPr>
          <p:cNvPicPr>
            <a:picLocks noChangeAspect="1"/>
          </p:cNvPicPr>
          <p:nvPr/>
        </p:nvPicPr>
        <p:blipFill>
          <a:blip r:embed="rId6"/>
          <a:stretch>
            <a:fillRect/>
          </a:stretch>
        </p:blipFill>
        <p:spPr>
          <a:xfrm>
            <a:off x="199505" y="4054337"/>
            <a:ext cx="4121362" cy="431822"/>
          </a:xfrm>
          <a:prstGeom prst="rect">
            <a:avLst/>
          </a:prstGeom>
        </p:spPr>
      </p:pic>
      <p:pic>
        <p:nvPicPr>
          <p:cNvPr id="12" name="图片 11">
            <a:extLst>
              <a:ext uri="{FF2B5EF4-FFF2-40B4-BE49-F238E27FC236}">
                <a16:creationId xmlns:a16="http://schemas.microsoft.com/office/drawing/2014/main" id="{867AABE6-BC99-24C5-F861-5FE7D03BA440}"/>
              </a:ext>
            </a:extLst>
          </p:cNvPr>
          <p:cNvPicPr>
            <a:picLocks noChangeAspect="1"/>
          </p:cNvPicPr>
          <p:nvPr/>
        </p:nvPicPr>
        <p:blipFill>
          <a:blip r:embed="rId7"/>
          <a:stretch>
            <a:fillRect/>
          </a:stretch>
        </p:blipFill>
        <p:spPr>
          <a:xfrm>
            <a:off x="497408" y="4925293"/>
            <a:ext cx="3899100" cy="387370"/>
          </a:xfrm>
          <a:prstGeom prst="rect">
            <a:avLst/>
          </a:prstGeom>
        </p:spPr>
      </p:pic>
    </p:spTree>
    <p:extLst>
      <p:ext uri="{BB962C8B-B14F-4D97-AF65-F5344CB8AC3E}">
        <p14:creationId xmlns:p14="http://schemas.microsoft.com/office/powerpoint/2010/main" val="3537405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482E-181E-084B-2D07-7E35BE802A2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EFF188D-CF06-A177-FE0A-2795D6E9D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3" name="文本框 2">
            <a:extLst>
              <a:ext uri="{FF2B5EF4-FFF2-40B4-BE49-F238E27FC236}">
                <a16:creationId xmlns:a16="http://schemas.microsoft.com/office/drawing/2014/main" id="{A9F5E2AF-6FE4-D9D5-CE1F-67884F7029A5}"/>
              </a:ext>
            </a:extLst>
          </p:cNvPr>
          <p:cNvSpPr txBox="1"/>
          <p:nvPr/>
        </p:nvSpPr>
        <p:spPr>
          <a:xfrm>
            <a:off x="378561" y="325569"/>
            <a:ext cx="6358737" cy="646331"/>
          </a:xfrm>
          <a:prstGeom prst="rect">
            <a:avLst/>
          </a:prstGeom>
          <a:noFill/>
        </p:spPr>
        <p:txBody>
          <a:bodyPr wrap="square">
            <a:spAutoFit/>
          </a:bodyPr>
          <a:lstStyle/>
          <a:p>
            <a:r>
              <a:rPr lang="zh-CN" altLang="en-US" sz="3600" b="1" dirty="0">
                <a:latin typeface="Arial" panose="020B0604020202020204" pitchFamily="34" charset="0"/>
                <a:cs typeface="Arial" panose="020B0604020202020204" pitchFamily="34" charset="0"/>
              </a:rPr>
              <a:t>EXPERIMENTAL </a:t>
            </a:r>
            <a:r>
              <a:rPr lang="en-US" altLang="zh-CN" sz="3600" b="1" dirty="0">
                <a:latin typeface="Arial" panose="020B0604020202020204" pitchFamily="34" charset="0"/>
                <a:cs typeface="Arial" panose="020B0604020202020204" pitchFamily="34" charset="0"/>
              </a:rPr>
              <a:t>RESULTS</a:t>
            </a:r>
            <a:endParaRPr lang="zh-CN" altLang="en-US" sz="3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192ED94-9C55-3123-1017-FE817FD4DC16}"/>
              </a:ext>
            </a:extLst>
          </p:cNvPr>
          <p:cNvSpPr txBox="1"/>
          <p:nvPr/>
        </p:nvSpPr>
        <p:spPr>
          <a:xfrm>
            <a:off x="378562" y="1227657"/>
            <a:ext cx="6358736"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数据库包含与理想条件的几个偏差，包括姿势、照明、遮挡和手势更改，采用人脸识别文献中的两种评估标准。</a:t>
            </a:r>
          </a:p>
        </p:txBody>
      </p:sp>
      <p:pic>
        <p:nvPicPr>
          <p:cNvPr id="8" name="图片 7">
            <a:extLst>
              <a:ext uri="{FF2B5EF4-FFF2-40B4-BE49-F238E27FC236}">
                <a16:creationId xmlns:a16="http://schemas.microsoft.com/office/drawing/2014/main" id="{80A3EB7F-A9BF-D25E-37DC-9831BAD79745}"/>
              </a:ext>
            </a:extLst>
          </p:cNvPr>
          <p:cNvPicPr>
            <a:picLocks noChangeAspect="1"/>
          </p:cNvPicPr>
          <p:nvPr/>
        </p:nvPicPr>
        <p:blipFill>
          <a:blip r:embed="rId3"/>
          <a:stretch>
            <a:fillRect/>
          </a:stretch>
        </p:blipFill>
        <p:spPr>
          <a:xfrm>
            <a:off x="3162089" y="3280588"/>
            <a:ext cx="5048509" cy="2286117"/>
          </a:xfrm>
          <a:prstGeom prst="rect">
            <a:avLst/>
          </a:prstGeom>
        </p:spPr>
      </p:pic>
      <p:sp>
        <p:nvSpPr>
          <p:cNvPr id="10" name="文本框 9">
            <a:extLst>
              <a:ext uri="{FF2B5EF4-FFF2-40B4-BE49-F238E27FC236}">
                <a16:creationId xmlns:a16="http://schemas.microsoft.com/office/drawing/2014/main" id="{BB6D1D67-224D-60D7-C189-3A275B5EB266}"/>
              </a:ext>
            </a:extLst>
          </p:cNvPr>
          <p:cNvSpPr txBox="1"/>
          <p:nvPr/>
        </p:nvSpPr>
        <p:spPr>
          <a:xfrm>
            <a:off x="3415736" y="5774054"/>
            <a:ext cx="4541217"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A typical subject from the AT&amp;T database</a:t>
            </a:r>
          </a:p>
        </p:txBody>
      </p:sp>
      <p:sp>
        <p:nvSpPr>
          <p:cNvPr id="14" name="文本框 13">
            <a:extLst>
              <a:ext uri="{FF2B5EF4-FFF2-40B4-BE49-F238E27FC236}">
                <a16:creationId xmlns:a16="http://schemas.microsoft.com/office/drawing/2014/main" id="{C2F0A712-260C-2614-6AEC-17953B230D03}"/>
              </a:ext>
            </a:extLst>
          </p:cNvPr>
          <p:cNvSpPr txBox="1"/>
          <p:nvPr/>
        </p:nvSpPr>
        <p:spPr>
          <a:xfrm>
            <a:off x="509320" y="237850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AT&amp;T Database</a:t>
            </a:r>
          </a:p>
        </p:txBody>
      </p:sp>
    </p:spTree>
    <p:extLst>
      <p:ext uri="{BB962C8B-B14F-4D97-AF65-F5344CB8AC3E}">
        <p14:creationId xmlns:p14="http://schemas.microsoft.com/office/powerpoint/2010/main" val="2679790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0D415-6748-D32C-147F-39279C38C29C}"/>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351A014-174E-E7A4-4DF6-053901B49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5" name="文本框 4">
            <a:extLst>
              <a:ext uri="{FF2B5EF4-FFF2-40B4-BE49-F238E27FC236}">
                <a16:creationId xmlns:a16="http://schemas.microsoft.com/office/drawing/2014/main" id="{07D560A7-F048-0F44-A242-17CE5F926A9F}"/>
              </a:ext>
            </a:extLst>
          </p:cNvPr>
          <p:cNvSpPr txBox="1"/>
          <p:nvPr/>
        </p:nvSpPr>
        <p:spPr>
          <a:xfrm>
            <a:off x="429768" y="266322"/>
            <a:ext cx="3681374" cy="584775"/>
          </a:xfrm>
          <a:prstGeom prst="rect">
            <a:avLst/>
          </a:prstGeom>
          <a:noFill/>
        </p:spPr>
        <p:txBody>
          <a:bodyPr wrap="square">
            <a:spAutoFit/>
          </a:bodyPr>
          <a:lstStyle/>
          <a:p>
            <a:r>
              <a:rPr lang="zh-CN" altLang="en-US" sz="3200" b="1" dirty="0">
                <a:latin typeface="Arial" panose="020B0604020202020204" pitchFamily="34" charset="0"/>
                <a:cs typeface="Arial" panose="020B0604020202020204" pitchFamily="34" charset="0"/>
              </a:rPr>
              <a:t>AT&amp;T Database</a:t>
            </a:r>
          </a:p>
        </p:txBody>
      </p:sp>
      <p:pic>
        <p:nvPicPr>
          <p:cNvPr id="15" name="图片 14">
            <a:extLst>
              <a:ext uri="{FF2B5EF4-FFF2-40B4-BE49-F238E27FC236}">
                <a16:creationId xmlns:a16="http://schemas.microsoft.com/office/drawing/2014/main" id="{A0C0E586-C124-F528-B0B5-609A5BC25820}"/>
              </a:ext>
            </a:extLst>
          </p:cNvPr>
          <p:cNvPicPr>
            <a:picLocks noChangeAspect="1"/>
          </p:cNvPicPr>
          <p:nvPr/>
        </p:nvPicPr>
        <p:blipFill>
          <a:blip r:embed="rId3"/>
          <a:stretch>
            <a:fillRect/>
          </a:stretch>
        </p:blipFill>
        <p:spPr>
          <a:xfrm>
            <a:off x="429768" y="1026562"/>
            <a:ext cx="4479151" cy="3543210"/>
          </a:xfrm>
          <a:prstGeom prst="rect">
            <a:avLst/>
          </a:prstGeom>
        </p:spPr>
      </p:pic>
      <p:sp>
        <p:nvSpPr>
          <p:cNvPr id="19" name="文本框 18">
            <a:extLst>
              <a:ext uri="{FF2B5EF4-FFF2-40B4-BE49-F238E27FC236}">
                <a16:creationId xmlns:a16="http://schemas.microsoft.com/office/drawing/2014/main" id="{DE96EAAB-9CE3-1EAA-ECD0-5BFC9E6BEA7A}"/>
              </a:ext>
            </a:extLst>
          </p:cNvPr>
          <p:cNvSpPr txBox="1"/>
          <p:nvPr/>
        </p:nvSpPr>
        <p:spPr>
          <a:xfrm>
            <a:off x="4337095" y="374043"/>
            <a:ext cx="6097218" cy="369332"/>
          </a:xfrm>
          <a:prstGeom prst="rect">
            <a:avLst/>
          </a:prstGeom>
          <a:noFill/>
        </p:spPr>
        <p:txBody>
          <a:bodyPr wrap="square">
            <a:spAutoFit/>
          </a:bodyPr>
          <a:lstStyle/>
          <a:p>
            <a:r>
              <a:rPr lang="zh-CN" altLang="en-US" b="0" i="0" dirty="0">
                <a:solidFill>
                  <a:srgbClr val="060607"/>
                </a:solidFill>
                <a:effectLst/>
                <a:latin typeface="微软雅黑" panose="020B0503020204020204" pitchFamily="34" charset="-122"/>
                <a:ea typeface="微软雅黑" panose="020B0503020204020204" pitchFamily="34" charset="-122"/>
              </a:rPr>
              <a:t>将 </a:t>
            </a:r>
            <a:r>
              <a:rPr lang="en-US" altLang="zh-CN" b="0" i="0" dirty="0">
                <a:solidFill>
                  <a:srgbClr val="060607"/>
                </a:solidFill>
                <a:effectLst/>
                <a:latin typeface="微软雅黑" panose="020B0503020204020204" pitchFamily="34" charset="-122"/>
                <a:ea typeface="微软雅黑" panose="020B0503020204020204" pitchFamily="34" charset="-122"/>
              </a:rPr>
              <a:t>112×92 </a:t>
            </a:r>
            <a:r>
              <a:rPr lang="zh-CN" altLang="en-US" b="0" i="0" dirty="0">
                <a:solidFill>
                  <a:srgbClr val="060607"/>
                </a:solidFill>
                <a:effectLst/>
                <a:latin typeface="微软雅黑" panose="020B0503020204020204" pitchFamily="34" charset="-122"/>
                <a:ea typeface="微软雅黑" panose="020B0503020204020204" pitchFamily="34" charset="-122"/>
              </a:rPr>
              <a:t>像素的图像下采样到 </a:t>
            </a:r>
            <a:r>
              <a:rPr lang="en-US" altLang="zh-CN" b="0" i="0" dirty="0">
                <a:solidFill>
                  <a:srgbClr val="060607"/>
                </a:solidFill>
                <a:effectLst/>
                <a:latin typeface="微软雅黑" panose="020B0503020204020204" pitchFamily="34" charset="-122"/>
                <a:ea typeface="微软雅黑" panose="020B0503020204020204" pitchFamily="34" charset="-122"/>
              </a:rPr>
              <a:t>10×5 </a:t>
            </a:r>
            <a:r>
              <a:rPr lang="zh-CN" altLang="en-US" b="0" i="0" dirty="0">
                <a:solidFill>
                  <a:srgbClr val="060607"/>
                </a:solidFill>
                <a:effectLst/>
                <a:latin typeface="微软雅黑" panose="020B0503020204020204" pitchFamily="34" charset="-122"/>
                <a:ea typeface="微软雅黑" panose="020B0503020204020204" pitchFamily="34" charset="-122"/>
              </a:rPr>
              <a:t>像素</a:t>
            </a:r>
            <a:endParaRPr lang="zh-CN" altLang="en-US"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969FA621-AE90-6528-7F35-CCCEC2055299}"/>
              </a:ext>
            </a:extLst>
          </p:cNvPr>
          <p:cNvPicPr>
            <a:picLocks noChangeAspect="1"/>
          </p:cNvPicPr>
          <p:nvPr/>
        </p:nvPicPr>
        <p:blipFill>
          <a:blip r:embed="rId4"/>
          <a:stretch>
            <a:fillRect/>
          </a:stretch>
        </p:blipFill>
        <p:spPr>
          <a:xfrm>
            <a:off x="5367833" y="743375"/>
            <a:ext cx="5217028" cy="3912771"/>
          </a:xfrm>
          <a:prstGeom prst="rect">
            <a:avLst/>
          </a:prstGeom>
        </p:spPr>
      </p:pic>
      <p:graphicFrame>
        <p:nvGraphicFramePr>
          <p:cNvPr id="32" name="表格 31">
            <a:extLst>
              <a:ext uri="{FF2B5EF4-FFF2-40B4-BE49-F238E27FC236}">
                <a16:creationId xmlns:a16="http://schemas.microsoft.com/office/drawing/2014/main" id="{49578564-9530-D345-D950-CD8396F1120D}"/>
              </a:ext>
            </a:extLst>
          </p:cNvPr>
          <p:cNvGraphicFramePr>
            <a:graphicFrameLocks noGrp="1"/>
          </p:cNvGraphicFramePr>
          <p:nvPr>
            <p:extLst>
              <p:ext uri="{D42A27DB-BD31-4B8C-83A1-F6EECF244321}">
                <p14:modId xmlns:p14="http://schemas.microsoft.com/office/powerpoint/2010/main" val="1780170313"/>
              </p:ext>
            </p:extLst>
          </p:nvPr>
        </p:nvGraphicFramePr>
        <p:xfrm>
          <a:off x="1651609" y="5181938"/>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731833854"/>
                    </a:ext>
                  </a:extLst>
                </a:gridCol>
                <a:gridCol w="2709333">
                  <a:extLst>
                    <a:ext uri="{9D8B030D-6E8A-4147-A177-3AD203B41FA5}">
                      <a16:colId xmlns:a16="http://schemas.microsoft.com/office/drawing/2014/main" val="1096588908"/>
                    </a:ext>
                  </a:extLst>
                </a:gridCol>
                <a:gridCol w="2709333">
                  <a:extLst>
                    <a:ext uri="{9D8B030D-6E8A-4147-A177-3AD203B41FA5}">
                      <a16:colId xmlns:a16="http://schemas.microsoft.com/office/drawing/2014/main" val="963910332"/>
                    </a:ext>
                  </a:extLst>
                </a:gridCol>
              </a:tblGrid>
              <a:tr h="370840">
                <a:tc>
                  <a:txBody>
                    <a:bodyPr/>
                    <a:lstStyle/>
                    <a:p>
                      <a:pPr algn="ctr"/>
                      <a:r>
                        <a:rPr lang="en-US" altLang="zh-CN" dirty="0"/>
                        <a:t>Evaluation Protocol</a:t>
                      </a:r>
                      <a:endParaRPr lang="zh-CN" altLang="en-US" dirty="0"/>
                    </a:p>
                  </a:txBody>
                  <a:tcPr/>
                </a:tc>
                <a:tc>
                  <a:txBody>
                    <a:bodyPr/>
                    <a:lstStyle/>
                    <a:p>
                      <a:pPr algn="ctr"/>
                      <a:r>
                        <a:rPr lang="zh-CN" altLang="en-US" dirty="0"/>
                        <a:t>原文</a:t>
                      </a:r>
                    </a:p>
                  </a:txBody>
                  <a:tcPr/>
                </a:tc>
                <a:tc>
                  <a:txBody>
                    <a:bodyPr/>
                    <a:lstStyle/>
                    <a:p>
                      <a:pPr algn="ctr"/>
                      <a:r>
                        <a:rPr lang="zh-CN" altLang="en-US" dirty="0"/>
                        <a:t>复现</a:t>
                      </a:r>
                    </a:p>
                  </a:txBody>
                  <a:tcPr/>
                </a:tc>
                <a:extLst>
                  <a:ext uri="{0D108BD9-81ED-4DB2-BD59-A6C34878D82A}">
                    <a16:rowId xmlns:a16="http://schemas.microsoft.com/office/drawing/2014/main" val="3151327896"/>
                  </a:ext>
                </a:extLst>
              </a:tr>
              <a:tr h="370840">
                <a:tc>
                  <a:txBody>
                    <a:bodyPr/>
                    <a:lstStyle/>
                    <a:p>
                      <a:pPr algn="ctr"/>
                      <a:r>
                        <a:rPr lang="en-US" altLang="zh-CN" dirty="0"/>
                        <a:t>EP1</a:t>
                      </a:r>
                      <a:endParaRPr lang="zh-CN" altLang="en-US" dirty="0"/>
                    </a:p>
                  </a:txBody>
                  <a:tcPr/>
                </a:tc>
                <a:tc>
                  <a:txBody>
                    <a:bodyPr/>
                    <a:lstStyle/>
                    <a:p>
                      <a:pPr algn="ctr"/>
                      <a:r>
                        <a:rPr lang="en-US" altLang="zh-CN" dirty="0"/>
                        <a:t>93.50%</a:t>
                      </a:r>
                      <a:endParaRPr lang="zh-CN" altLang="en-US" dirty="0"/>
                    </a:p>
                  </a:txBody>
                  <a:tcPr/>
                </a:tc>
                <a:tc>
                  <a:txBody>
                    <a:bodyPr/>
                    <a:lstStyle/>
                    <a:p>
                      <a:pPr algn="ctr"/>
                      <a:r>
                        <a:rPr lang="en-US" altLang="zh-CN" dirty="0"/>
                        <a:t>94.00%</a:t>
                      </a:r>
                      <a:endParaRPr lang="zh-CN" altLang="en-US" dirty="0"/>
                    </a:p>
                  </a:txBody>
                  <a:tcPr/>
                </a:tc>
                <a:extLst>
                  <a:ext uri="{0D108BD9-81ED-4DB2-BD59-A6C34878D82A}">
                    <a16:rowId xmlns:a16="http://schemas.microsoft.com/office/drawing/2014/main" val="3571576227"/>
                  </a:ext>
                </a:extLst>
              </a:tr>
              <a:tr h="370840">
                <a:tc>
                  <a:txBody>
                    <a:bodyPr/>
                    <a:lstStyle/>
                    <a:p>
                      <a:pPr algn="ctr"/>
                      <a:r>
                        <a:rPr lang="en-US" altLang="zh-CN" dirty="0"/>
                        <a:t>EP2</a:t>
                      </a:r>
                      <a:endParaRPr lang="zh-CN" altLang="en-US" dirty="0"/>
                    </a:p>
                  </a:txBody>
                  <a:tcPr/>
                </a:tc>
                <a:tc>
                  <a:txBody>
                    <a:bodyPr/>
                    <a:lstStyle/>
                    <a:p>
                      <a:pPr algn="ctr"/>
                      <a:r>
                        <a:rPr lang="en-US" altLang="zh-CN" dirty="0"/>
                        <a:t>98.75%</a:t>
                      </a:r>
                      <a:endParaRPr lang="zh-CN" altLang="en-US" dirty="0"/>
                    </a:p>
                  </a:txBody>
                  <a:tcPr/>
                </a:tc>
                <a:tc>
                  <a:txBody>
                    <a:bodyPr/>
                    <a:lstStyle/>
                    <a:p>
                      <a:pPr algn="ctr"/>
                      <a:r>
                        <a:rPr lang="en-US" altLang="zh-CN" dirty="0"/>
                        <a:t>98.50%</a:t>
                      </a:r>
                      <a:endParaRPr lang="zh-CN" altLang="en-US" dirty="0"/>
                    </a:p>
                  </a:txBody>
                  <a:tcPr/>
                </a:tc>
                <a:extLst>
                  <a:ext uri="{0D108BD9-81ED-4DB2-BD59-A6C34878D82A}">
                    <a16:rowId xmlns:a16="http://schemas.microsoft.com/office/drawing/2014/main" val="2714067267"/>
                  </a:ext>
                </a:extLst>
              </a:tr>
            </a:tbl>
          </a:graphicData>
        </a:graphic>
      </p:graphicFrame>
    </p:spTree>
    <p:extLst>
      <p:ext uri="{BB962C8B-B14F-4D97-AF65-F5344CB8AC3E}">
        <p14:creationId xmlns:p14="http://schemas.microsoft.com/office/powerpoint/2010/main" val="313541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878F9-B20A-7AB4-DD68-FDE416725CB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4391114-80AF-4903-4D9A-85C26DC8D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27" name="文本框 26">
            <a:extLst>
              <a:ext uri="{FF2B5EF4-FFF2-40B4-BE49-F238E27FC236}">
                <a16:creationId xmlns:a16="http://schemas.microsoft.com/office/drawing/2014/main" id="{22B70CA1-6B58-0CC3-6A95-FF44595E7AC3}"/>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Georgia Tech (GT)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9" name="图片 28">
            <a:extLst>
              <a:ext uri="{FF2B5EF4-FFF2-40B4-BE49-F238E27FC236}">
                <a16:creationId xmlns:a16="http://schemas.microsoft.com/office/drawing/2014/main" id="{B5217BA4-EC54-D1C2-4D3A-60CD92A64E36}"/>
              </a:ext>
            </a:extLst>
          </p:cNvPr>
          <p:cNvPicPr>
            <a:picLocks noChangeAspect="1"/>
          </p:cNvPicPr>
          <p:nvPr/>
        </p:nvPicPr>
        <p:blipFill>
          <a:blip r:embed="rId3"/>
          <a:stretch>
            <a:fillRect/>
          </a:stretch>
        </p:blipFill>
        <p:spPr>
          <a:xfrm>
            <a:off x="2489411" y="1550823"/>
            <a:ext cx="6303460" cy="4768331"/>
          </a:xfrm>
          <a:prstGeom prst="rect">
            <a:avLst/>
          </a:prstGeom>
        </p:spPr>
      </p:pic>
    </p:spTree>
    <p:extLst>
      <p:ext uri="{BB962C8B-B14F-4D97-AF65-F5344CB8AC3E}">
        <p14:creationId xmlns:p14="http://schemas.microsoft.com/office/powerpoint/2010/main" val="338789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608C20-0DE5-76B4-A288-49FC6F5A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6" name="图片 5">
            <a:extLst>
              <a:ext uri="{FF2B5EF4-FFF2-40B4-BE49-F238E27FC236}">
                <a16:creationId xmlns:a16="http://schemas.microsoft.com/office/drawing/2014/main" id="{03485DD7-610B-B6E2-AAFF-5E34E8FBDA60}"/>
              </a:ext>
            </a:extLst>
          </p:cNvPr>
          <p:cNvPicPr>
            <a:picLocks noChangeAspect="1"/>
          </p:cNvPicPr>
          <p:nvPr/>
        </p:nvPicPr>
        <p:blipFill>
          <a:blip r:embed="rId3"/>
          <a:stretch>
            <a:fillRect/>
          </a:stretch>
        </p:blipFill>
        <p:spPr>
          <a:xfrm>
            <a:off x="1309711" y="1264949"/>
            <a:ext cx="2428645" cy="2905296"/>
          </a:xfrm>
          <a:prstGeom prst="rect">
            <a:avLst/>
          </a:prstGeom>
        </p:spPr>
      </p:pic>
      <p:sp>
        <p:nvSpPr>
          <p:cNvPr id="7" name="文本框 6">
            <a:extLst>
              <a:ext uri="{FF2B5EF4-FFF2-40B4-BE49-F238E27FC236}">
                <a16:creationId xmlns:a16="http://schemas.microsoft.com/office/drawing/2014/main" id="{50005C97-1313-4E5F-DDC2-9A8B880BBF4E}"/>
              </a:ext>
            </a:extLst>
          </p:cNvPr>
          <p:cNvSpPr txBox="1"/>
          <p:nvPr/>
        </p:nvSpPr>
        <p:spPr>
          <a:xfrm>
            <a:off x="680314" y="4886554"/>
            <a:ext cx="387798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如何识别一张人脸？</a:t>
            </a:r>
          </a:p>
        </p:txBody>
      </p:sp>
      <p:sp>
        <p:nvSpPr>
          <p:cNvPr id="8" name="箭头: 右 7">
            <a:extLst>
              <a:ext uri="{FF2B5EF4-FFF2-40B4-BE49-F238E27FC236}">
                <a16:creationId xmlns:a16="http://schemas.microsoft.com/office/drawing/2014/main" id="{36EA0EC0-E053-0245-B089-53A1A120E0DB}"/>
              </a:ext>
            </a:extLst>
          </p:cNvPr>
          <p:cNvSpPr/>
          <p:nvPr/>
        </p:nvSpPr>
        <p:spPr>
          <a:xfrm>
            <a:off x="4598657" y="2280131"/>
            <a:ext cx="2194560" cy="1294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653FA93-A139-409A-6AD7-C64445A20888}"/>
              </a:ext>
            </a:extLst>
          </p:cNvPr>
          <p:cNvSpPr txBox="1"/>
          <p:nvPr/>
        </p:nvSpPr>
        <p:spPr>
          <a:xfrm>
            <a:off x="4693754" y="1555927"/>
            <a:ext cx="1960474" cy="646331"/>
          </a:xfrm>
          <a:prstGeom prst="rect">
            <a:avLst/>
          </a:prstGeom>
          <a:noFill/>
        </p:spPr>
        <p:txBody>
          <a:bodyPr wrap="square" rtlCol="0">
            <a:spAutoFit/>
          </a:bodyPr>
          <a:lstStyle/>
          <a:p>
            <a:r>
              <a:rPr lang="zh-CN" altLang="en-US" dirty="0"/>
              <a:t>传统方法（比如上一周讲的</a:t>
            </a:r>
            <a:r>
              <a:rPr lang="en-US" altLang="zh-CN" dirty="0"/>
              <a:t>PCA</a:t>
            </a:r>
            <a:r>
              <a:rPr lang="zh-CN" altLang="en-US" dirty="0"/>
              <a:t>）</a:t>
            </a:r>
          </a:p>
        </p:txBody>
      </p:sp>
      <p:pic>
        <p:nvPicPr>
          <p:cNvPr id="13" name="图片 12">
            <a:extLst>
              <a:ext uri="{FF2B5EF4-FFF2-40B4-BE49-F238E27FC236}">
                <a16:creationId xmlns:a16="http://schemas.microsoft.com/office/drawing/2014/main" id="{10F26C3D-7B4F-2BBA-F955-DDE039C432BE}"/>
              </a:ext>
            </a:extLst>
          </p:cNvPr>
          <p:cNvPicPr>
            <a:picLocks noChangeAspect="1"/>
          </p:cNvPicPr>
          <p:nvPr/>
        </p:nvPicPr>
        <p:blipFill>
          <a:blip r:embed="rId4"/>
          <a:stretch>
            <a:fillRect/>
          </a:stretch>
        </p:blipFill>
        <p:spPr>
          <a:xfrm>
            <a:off x="7436560" y="1631174"/>
            <a:ext cx="101605" cy="2502029"/>
          </a:xfrm>
          <a:prstGeom prst="rect">
            <a:avLst/>
          </a:prstGeom>
        </p:spPr>
      </p:pic>
      <p:pic>
        <p:nvPicPr>
          <p:cNvPr id="15" name="图片 14">
            <a:extLst>
              <a:ext uri="{FF2B5EF4-FFF2-40B4-BE49-F238E27FC236}">
                <a16:creationId xmlns:a16="http://schemas.microsoft.com/office/drawing/2014/main" id="{F73788CD-E9BB-C18D-89AC-B68473861D30}"/>
              </a:ext>
            </a:extLst>
          </p:cNvPr>
          <p:cNvPicPr>
            <a:picLocks noChangeAspect="1"/>
          </p:cNvPicPr>
          <p:nvPr/>
        </p:nvPicPr>
        <p:blipFill>
          <a:blip r:embed="rId5"/>
          <a:stretch>
            <a:fillRect/>
          </a:stretch>
        </p:blipFill>
        <p:spPr>
          <a:xfrm>
            <a:off x="8041543" y="1631174"/>
            <a:ext cx="107956" cy="2495678"/>
          </a:xfrm>
          <a:prstGeom prst="rect">
            <a:avLst/>
          </a:prstGeom>
        </p:spPr>
      </p:pic>
      <p:pic>
        <p:nvPicPr>
          <p:cNvPr id="17" name="图片 16">
            <a:extLst>
              <a:ext uri="{FF2B5EF4-FFF2-40B4-BE49-F238E27FC236}">
                <a16:creationId xmlns:a16="http://schemas.microsoft.com/office/drawing/2014/main" id="{04DCBC5B-284A-720B-F92E-37E4240D3CF7}"/>
              </a:ext>
            </a:extLst>
          </p:cNvPr>
          <p:cNvPicPr>
            <a:picLocks noChangeAspect="1"/>
          </p:cNvPicPr>
          <p:nvPr/>
        </p:nvPicPr>
        <p:blipFill>
          <a:blip r:embed="rId6"/>
          <a:stretch>
            <a:fillRect/>
          </a:stretch>
        </p:blipFill>
        <p:spPr>
          <a:xfrm>
            <a:off x="8728851" y="1618473"/>
            <a:ext cx="101605" cy="2508379"/>
          </a:xfrm>
          <a:prstGeom prst="rect">
            <a:avLst/>
          </a:prstGeom>
        </p:spPr>
      </p:pic>
      <p:sp>
        <p:nvSpPr>
          <p:cNvPr id="18" name="加号 17">
            <a:extLst>
              <a:ext uri="{FF2B5EF4-FFF2-40B4-BE49-F238E27FC236}">
                <a16:creationId xmlns:a16="http://schemas.microsoft.com/office/drawing/2014/main" id="{49899370-3446-5528-E107-A541B77DDF6D}"/>
              </a:ext>
            </a:extLst>
          </p:cNvPr>
          <p:cNvSpPr/>
          <p:nvPr/>
        </p:nvSpPr>
        <p:spPr>
          <a:xfrm>
            <a:off x="7677154" y="2717597"/>
            <a:ext cx="279378" cy="329184"/>
          </a:xfrm>
          <a:prstGeom prst="mathPlus">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加号 18">
            <a:extLst>
              <a:ext uri="{FF2B5EF4-FFF2-40B4-BE49-F238E27FC236}">
                <a16:creationId xmlns:a16="http://schemas.microsoft.com/office/drawing/2014/main" id="{866C8EF3-0B8D-64CB-0CD5-0F0FD97BC6BD}"/>
              </a:ext>
            </a:extLst>
          </p:cNvPr>
          <p:cNvSpPr/>
          <p:nvPr/>
        </p:nvSpPr>
        <p:spPr>
          <a:xfrm>
            <a:off x="8279569" y="2708070"/>
            <a:ext cx="279378" cy="329184"/>
          </a:xfrm>
          <a:prstGeom prst="mathPlus">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加号 19">
            <a:extLst>
              <a:ext uri="{FF2B5EF4-FFF2-40B4-BE49-F238E27FC236}">
                <a16:creationId xmlns:a16="http://schemas.microsoft.com/office/drawing/2014/main" id="{6C28ACD2-E3CA-904B-B723-0E604ED378CF}"/>
              </a:ext>
            </a:extLst>
          </p:cNvPr>
          <p:cNvSpPr/>
          <p:nvPr/>
        </p:nvSpPr>
        <p:spPr>
          <a:xfrm>
            <a:off x="8956632" y="2708070"/>
            <a:ext cx="279378" cy="329184"/>
          </a:xfrm>
          <a:prstGeom prst="mathPlus">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3C23819B-2C84-FCCF-518F-9127337C5AC5}"/>
              </a:ext>
            </a:extLst>
          </p:cNvPr>
          <p:cNvSpPr/>
          <p:nvPr/>
        </p:nvSpPr>
        <p:spPr>
          <a:xfrm>
            <a:off x="9407347" y="2791231"/>
            <a:ext cx="160935" cy="175564"/>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D6DBEA7C-612D-CECD-98BF-6805501C14CC}"/>
              </a:ext>
            </a:extLst>
          </p:cNvPr>
          <p:cNvSpPr/>
          <p:nvPr/>
        </p:nvSpPr>
        <p:spPr>
          <a:xfrm>
            <a:off x="9669165" y="2791231"/>
            <a:ext cx="160935" cy="175564"/>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流程图: 接点 22">
            <a:extLst>
              <a:ext uri="{FF2B5EF4-FFF2-40B4-BE49-F238E27FC236}">
                <a16:creationId xmlns:a16="http://schemas.microsoft.com/office/drawing/2014/main" id="{170D7B91-DCA8-582E-D2E8-F261F31CAA6B}"/>
              </a:ext>
            </a:extLst>
          </p:cNvPr>
          <p:cNvSpPr/>
          <p:nvPr/>
        </p:nvSpPr>
        <p:spPr>
          <a:xfrm>
            <a:off x="9940674" y="2791231"/>
            <a:ext cx="160935" cy="175564"/>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A03F4C6-AADC-DFD5-A858-1C21E46308B9}"/>
              </a:ext>
            </a:extLst>
          </p:cNvPr>
          <p:cNvSpPr txBox="1"/>
          <p:nvPr/>
        </p:nvSpPr>
        <p:spPr>
          <a:xfrm>
            <a:off x="6463781" y="4578776"/>
            <a:ext cx="4196486" cy="1200329"/>
          </a:xfrm>
          <a:prstGeom prst="rect">
            <a:avLst/>
          </a:prstGeom>
          <a:noFill/>
        </p:spPr>
        <p:txBody>
          <a:bodyPr wrap="square" rtlCol="0">
            <a:spAutoFit/>
          </a:bodyPr>
          <a:lstStyle/>
          <a:p>
            <a:r>
              <a:rPr lang="zh-CN" altLang="en-US" sz="2400" b="0" i="0" dirty="0">
                <a:solidFill>
                  <a:srgbClr val="060607"/>
                </a:solidFill>
                <a:effectLst/>
                <a:latin typeface="微软雅黑" panose="020B0503020204020204" pitchFamily="34" charset="-122"/>
                <a:ea typeface="微软雅黑" panose="020B0503020204020204" pitchFamily="34" charset="-122"/>
              </a:rPr>
              <a:t>一个灰度人脸图像，大小为 </a:t>
            </a:r>
            <a:r>
              <a:rPr lang="en-US" altLang="zh-CN" sz="2400" b="0" i="1" dirty="0" err="1">
                <a:solidFill>
                  <a:srgbClr val="060607"/>
                </a:solidFill>
                <a:effectLst/>
                <a:latin typeface="微软雅黑" panose="020B0503020204020204" pitchFamily="34" charset="-122"/>
                <a:ea typeface="微软雅黑" panose="020B0503020204020204" pitchFamily="34" charset="-122"/>
              </a:rPr>
              <a:t>a</a:t>
            </a:r>
            <a:r>
              <a:rPr lang="en-US" altLang="zh-CN" sz="2400" b="0" i="0" dirty="0" err="1">
                <a:solidFill>
                  <a:srgbClr val="060607"/>
                </a:solidFill>
                <a:effectLst/>
                <a:latin typeface="微软雅黑" panose="020B0503020204020204" pitchFamily="34" charset="-122"/>
                <a:ea typeface="微软雅黑" panose="020B0503020204020204" pitchFamily="34" charset="-122"/>
              </a:rPr>
              <a:t>×</a:t>
            </a:r>
            <a:r>
              <a:rPr lang="en-US" altLang="zh-CN" sz="2400" b="0" i="1" dirty="0" err="1">
                <a:solidFill>
                  <a:srgbClr val="060607"/>
                </a:solidFill>
                <a:effectLst/>
                <a:latin typeface="微软雅黑" panose="020B0503020204020204" pitchFamily="34" charset="-122"/>
                <a:ea typeface="微软雅黑" panose="020B0503020204020204" pitchFamily="34" charset="-122"/>
              </a:rPr>
              <a:t>b</a:t>
            </a:r>
            <a:r>
              <a:rPr lang="zh-CN" altLang="en-US" sz="2400" b="0" i="0" dirty="0">
                <a:solidFill>
                  <a:srgbClr val="060607"/>
                </a:solidFill>
                <a:effectLst/>
                <a:latin typeface="微软雅黑" panose="020B0503020204020204" pitchFamily="34" charset="-122"/>
                <a:ea typeface="微软雅黑" panose="020B0503020204020204" pitchFamily="34" charset="-122"/>
              </a:rPr>
              <a:t>，然后把它表示为原始图像空间中的一个 </a:t>
            </a:r>
            <a:r>
              <a:rPr lang="en-US" altLang="zh-CN" sz="2400" b="0" i="1" dirty="0">
                <a:solidFill>
                  <a:srgbClr val="060607"/>
                </a:solidFill>
                <a:effectLst/>
                <a:latin typeface="微软雅黑" panose="020B0503020204020204" pitchFamily="34" charset="-122"/>
                <a:ea typeface="微软雅黑" panose="020B0503020204020204" pitchFamily="34" charset="-122"/>
              </a:rPr>
              <a:t>ab</a:t>
            </a:r>
            <a:r>
              <a:rPr lang="zh-CN" altLang="en-US" sz="2400" b="0" i="0" dirty="0">
                <a:solidFill>
                  <a:srgbClr val="060607"/>
                </a:solidFill>
                <a:effectLst/>
                <a:latin typeface="微软雅黑" panose="020B0503020204020204" pitchFamily="34" charset="-122"/>
                <a:ea typeface="微软雅黑" panose="020B0503020204020204" pitchFamily="34" charset="-122"/>
              </a:rPr>
              <a:t> 维向量</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67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par>
                                <p:cTn id="30" presetID="16" presetClass="entr" presetSubtype="2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arn(inVertical)">
                                      <p:cBhvr>
                                        <p:cTn id="38" dur="500"/>
                                        <p:tgtEl>
                                          <p:spTgt spid="19"/>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inVertical)">
                                      <p:cBhvr>
                                        <p:cTn id="44" dur="500"/>
                                        <p:tgtEl>
                                          <p:spTgt spid="21"/>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arn(inVertical)">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8" grpId="0" animBg="1"/>
      <p:bldP spid="19" grpId="0" animBg="1"/>
      <p:bldP spid="20" grpId="0" animBg="1"/>
      <p:bldP spid="21" grpId="0" animBg="1"/>
      <p:bldP spid="22" grpId="0" animBg="1"/>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E0DA9-F6A5-FE7F-CA1E-1141ADAFA7EA}"/>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30C4E5D-1347-4AD5-B601-9726BD0B5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23" name="图片 22">
            <a:extLst>
              <a:ext uri="{FF2B5EF4-FFF2-40B4-BE49-F238E27FC236}">
                <a16:creationId xmlns:a16="http://schemas.microsoft.com/office/drawing/2014/main" id="{D366C21D-A2C0-D278-25C4-E4A98ECED562}"/>
              </a:ext>
            </a:extLst>
          </p:cNvPr>
          <p:cNvPicPr>
            <a:picLocks noChangeAspect="1"/>
          </p:cNvPicPr>
          <p:nvPr/>
        </p:nvPicPr>
        <p:blipFill>
          <a:blip r:embed="rId3"/>
          <a:stretch>
            <a:fillRect/>
          </a:stretch>
        </p:blipFill>
        <p:spPr>
          <a:xfrm>
            <a:off x="5181179" y="1194204"/>
            <a:ext cx="5479088" cy="4109316"/>
          </a:xfrm>
          <a:prstGeom prst="rect">
            <a:avLst/>
          </a:prstGeom>
        </p:spPr>
      </p:pic>
      <p:pic>
        <p:nvPicPr>
          <p:cNvPr id="25" name="图片 24">
            <a:extLst>
              <a:ext uri="{FF2B5EF4-FFF2-40B4-BE49-F238E27FC236}">
                <a16:creationId xmlns:a16="http://schemas.microsoft.com/office/drawing/2014/main" id="{02660998-B1C1-126F-3218-EE33AFA8CE97}"/>
              </a:ext>
            </a:extLst>
          </p:cNvPr>
          <p:cNvPicPr>
            <a:picLocks noChangeAspect="1"/>
          </p:cNvPicPr>
          <p:nvPr/>
        </p:nvPicPr>
        <p:blipFill>
          <a:blip r:embed="rId4"/>
          <a:stretch>
            <a:fillRect/>
          </a:stretch>
        </p:blipFill>
        <p:spPr>
          <a:xfrm>
            <a:off x="554295" y="1477320"/>
            <a:ext cx="4815061" cy="3661039"/>
          </a:xfrm>
          <a:prstGeom prst="rect">
            <a:avLst/>
          </a:prstGeom>
        </p:spPr>
      </p:pic>
      <p:graphicFrame>
        <p:nvGraphicFramePr>
          <p:cNvPr id="26" name="表格 25">
            <a:extLst>
              <a:ext uri="{FF2B5EF4-FFF2-40B4-BE49-F238E27FC236}">
                <a16:creationId xmlns:a16="http://schemas.microsoft.com/office/drawing/2014/main" id="{35F61FE5-C695-142D-5985-C5493C8B5679}"/>
              </a:ext>
            </a:extLst>
          </p:cNvPr>
          <p:cNvGraphicFramePr>
            <a:graphicFrameLocks noGrp="1"/>
          </p:cNvGraphicFramePr>
          <p:nvPr/>
        </p:nvGraphicFramePr>
        <p:xfrm>
          <a:off x="1432154" y="5604672"/>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82340371"/>
                    </a:ext>
                  </a:extLst>
                </a:gridCol>
                <a:gridCol w="4064000">
                  <a:extLst>
                    <a:ext uri="{9D8B030D-6E8A-4147-A177-3AD203B41FA5}">
                      <a16:colId xmlns:a16="http://schemas.microsoft.com/office/drawing/2014/main" val="4246292534"/>
                    </a:ext>
                  </a:extLst>
                </a:gridCol>
              </a:tblGrid>
              <a:tr h="370840">
                <a:tc>
                  <a:txBody>
                    <a:bodyPr/>
                    <a:lstStyle/>
                    <a:p>
                      <a:pPr algn="ctr"/>
                      <a:r>
                        <a:rPr lang="zh-CN" altLang="en-US" dirty="0"/>
                        <a:t>原文</a:t>
                      </a:r>
                    </a:p>
                  </a:txBody>
                  <a:tcPr/>
                </a:tc>
                <a:tc>
                  <a:txBody>
                    <a:bodyPr/>
                    <a:lstStyle/>
                    <a:p>
                      <a:pPr algn="ctr"/>
                      <a:r>
                        <a:rPr lang="zh-CN" altLang="en-US" dirty="0"/>
                        <a:t>复现</a:t>
                      </a:r>
                    </a:p>
                  </a:txBody>
                  <a:tcPr/>
                </a:tc>
                <a:extLst>
                  <a:ext uri="{0D108BD9-81ED-4DB2-BD59-A6C34878D82A}">
                    <a16:rowId xmlns:a16="http://schemas.microsoft.com/office/drawing/2014/main" val="3525606893"/>
                  </a:ext>
                </a:extLst>
              </a:tr>
              <a:tr h="370840">
                <a:tc>
                  <a:txBody>
                    <a:bodyPr/>
                    <a:lstStyle/>
                    <a:p>
                      <a:pPr algn="ctr"/>
                      <a:r>
                        <a:rPr lang="en-US" altLang="zh-CN" dirty="0"/>
                        <a:t>92.57%</a:t>
                      </a:r>
                      <a:endParaRPr lang="zh-CN" altLang="en-US" dirty="0"/>
                    </a:p>
                  </a:txBody>
                  <a:tcPr/>
                </a:tc>
                <a:tc>
                  <a:txBody>
                    <a:bodyPr/>
                    <a:lstStyle/>
                    <a:p>
                      <a:pPr algn="ctr"/>
                      <a:r>
                        <a:rPr lang="en-US" altLang="zh-CN" dirty="0"/>
                        <a:t>92.29%</a:t>
                      </a:r>
                      <a:endParaRPr lang="zh-CN" altLang="en-US" dirty="0"/>
                    </a:p>
                  </a:txBody>
                  <a:tcPr/>
                </a:tc>
                <a:extLst>
                  <a:ext uri="{0D108BD9-81ED-4DB2-BD59-A6C34878D82A}">
                    <a16:rowId xmlns:a16="http://schemas.microsoft.com/office/drawing/2014/main" val="841407620"/>
                  </a:ext>
                </a:extLst>
              </a:tr>
            </a:tbl>
          </a:graphicData>
        </a:graphic>
      </p:graphicFrame>
      <p:sp>
        <p:nvSpPr>
          <p:cNvPr id="27" name="文本框 26">
            <a:extLst>
              <a:ext uri="{FF2B5EF4-FFF2-40B4-BE49-F238E27FC236}">
                <a16:creationId xmlns:a16="http://schemas.microsoft.com/office/drawing/2014/main" id="{02DC5873-B084-822B-EC73-E280DE799425}"/>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Georgia Tech (GT)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724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E051-175D-8C82-F49D-E9EB31342E17}"/>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85E309C-CD12-264C-0FAA-0F4A0DE87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49890455-8F93-63C8-C895-08B9EA4AF0F2}"/>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Extended Yale B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A508B27E-7C30-9A0C-C383-BDD9DEC95E92}"/>
              </a:ext>
            </a:extLst>
          </p:cNvPr>
          <p:cNvPicPr>
            <a:picLocks noChangeAspect="1"/>
          </p:cNvPicPr>
          <p:nvPr/>
        </p:nvPicPr>
        <p:blipFill>
          <a:blip r:embed="rId3"/>
          <a:stretch>
            <a:fillRect/>
          </a:stretch>
        </p:blipFill>
        <p:spPr>
          <a:xfrm>
            <a:off x="3121761" y="1485733"/>
            <a:ext cx="4902452" cy="4559534"/>
          </a:xfrm>
          <a:prstGeom prst="rect">
            <a:avLst/>
          </a:prstGeom>
        </p:spPr>
      </p:pic>
    </p:spTree>
    <p:extLst>
      <p:ext uri="{BB962C8B-B14F-4D97-AF65-F5344CB8AC3E}">
        <p14:creationId xmlns:p14="http://schemas.microsoft.com/office/powerpoint/2010/main" val="250465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2631C-1BC2-13E5-E7E9-810EE28E9B0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EFFA0C2-B9E4-7EE6-D5C4-96BE25705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03D90726-6061-1FC6-D883-8719DDCE4C7F}"/>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Extended Yale B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7" name="图片 6">
            <a:extLst>
              <a:ext uri="{FF2B5EF4-FFF2-40B4-BE49-F238E27FC236}">
                <a16:creationId xmlns:a16="http://schemas.microsoft.com/office/drawing/2014/main" id="{E1C70FEF-9B62-6067-01FB-75BDA961CC7F}"/>
              </a:ext>
            </a:extLst>
          </p:cNvPr>
          <p:cNvPicPr>
            <a:picLocks noChangeAspect="1"/>
          </p:cNvPicPr>
          <p:nvPr/>
        </p:nvPicPr>
        <p:blipFill>
          <a:blip r:embed="rId4"/>
          <a:stretch>
            <a:fillRect/>
          </a:stretch>
        </p:blipFill>
        <p:spPr>
          <a:xfrm>
            <a:off x="7047552" y="4542427"/>
            <a:ext cx="4205246" cy="1558744"/>
          </a:xfrm>
          <a:prstGeom prst="rect">
            <a:avLst/>
          </a:prstGeom>
        </p:spPr>
      </p:pic>
      <p:pic>
        <p:nvPicPr>
          <p:cNvPr id="9" name="图片 8">
            <a:extLst>
              <a:ext uri="{FF2B5EF4-FFF2-40B4-BE49-F238E27FC236}">
                <a16:creationId xmlns:a16="http://schemas.microsoft.com/office/drawing/2014/main" id="{79AA5B83-C204-A562-06CC-96B1E9AB3244}"/>
              </a:ext>
            </a:extLst>
          </p:cNvPr>
          <p:cNvPicPr>
            <a:picLocks noChangeAspect="1"/>
          </p:cNvPicPr>
          <p:nvPr/>
        </p:nvPicPr>
        <p:blipFill>
          <a:blip r:embed="rId5"/>
          <a:stretch>
            <a:fillRect/>
          </a:stretch>
        </p:blipFill>
        <p:spPr>
          <a:xfrm>
            <a:off x="3405225" y="1308671"/>
            <a:ext cx="5467225" cy="2013803"/>
          </a:xfrm>
          <a:prstGeom prst="rect">
            <a:avLst/>
          </a:prstGeom>
        </p:spPr>
      </p:pic>
      <p:pic>
        <p:nvPicPr>
          <p:cNvPr id="12" name="图片 11">
            <a:extLst>
              <a:ext uri="{FF2B5EF4-FFF2-40B4-BE49-F238E27FC236}">
                <a16:creationId xmlns:a16="http://schemas.microsoft.com/office/drawing/2014/main" id="{533589B4-4AD8-F601-3B81-EF4886BA0E56}"/>
              </a:ext>
            </a:extLst>
          </p:cNvPr>
          <p:cNvPicPr>
            <a:picLocks noChangeAspect="1"/>
          </p:cNvPicPr>
          <p:nvPr/>
        </p:nvPicPr>
        <p:blipFill>
          <a:blip r:embed="rId6"/>
          <a:stretch>
            <a:fillRect/>
          </a:stretch>
        </p:blipFill>
        <p:spPr>
          <a:xfrm>
            <a:off x="777610" y="4471342"/>
            <a:ext cx="4283660" cy="1558744"/>
          </a:xfrm>
          <a:prstGeom prst="rect">
            <a:avLst/>
          </a:prstGeom>
        </p:spPr>
      </p:pic>
      <p:sp>
        <p:nvSpPr>
          <p:cNvPr id="13" name="文本框 12">
            <a:extLst>
              <a:ext uri="{FF2B5EF4-FFF2-40B4-BE49-F238E27FC236}">
                <a16:creationId xmlns:a16="http://schemas.microsoft.com/office/drawing/2014/main" id="{0B65752F-5A8E-7370-D74D-EECACB857AA6}"/>
              </a:ext>
            </a:extLst>
          </p:cNvPr>
          <p:cNvSpPr txBox="1"/>
          <p:nvPr/>
        </p:nvSpPr>
        <p:spPr>
          <a:xfrm>
            <a:off x="2384755" y="3745382"/>
            <a:ext cx="2040941"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PCA</a:t>
            </a:r>
            <a:endParaRPr lang="zh-CN" altLang="en-US" sz="28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8934F4E1-B734-9529-23D8-74E9A131A6B0}"/>
              </a:ext>
            </a:extLst>
          </p:cNvPr>
          <p:cNvSpPr txBox="1"/>
          <p:nvPr/>
        </p:nvSpPr>
        <p:spPr>
          <a:xfrm>
            <a:off x="8666683" y="3820271"/>
            <a:ext cx="123078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LRC</a:t>
            </a:r>
          </a:p>
        </p:txBody>
      </p:sp>
    </p:spTree>
    <p:extLst>
      <p:ext uri="{BB962C8B-B14F-4D97-AF65-F5344CB8AC3E}">
        <p14:creationId xmlns:p14="http://schemas.microsoft.com/office/powerpoint/2010/main" val="257360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D1246-CD30-F179-0D52-570CD26BF34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34714E3-9EA1-3B63-1D1E-86EF6A6F4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53D8045C-E5C5-A48D-4F58-EF5CEC395B8B}"/>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AR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FAF0C74E-8773-3F5D-3110-3C901A389443}"/>
              </a:ext>
            </a:extLst>
          </p:cNvPr>
          <p:cNvPicPr>
            <a:picLocks noChangeAspect="1"/>
          </p:cNvPicPr>
          <p:nvPr/>
        </p:nvPicPr>
        <p:blipFill>
          <a:blip r:embed="rId3"/>
          <a:stretch>
            <a:fillRect/>
          </a:stretch>
        </p:blipFill>
        <p:spPr>
          <a:xfrm>
            <a:off x="5789371" y="1136390"/>
            <a:ext cx="4496031" cy="1581231"/>
          </a:xfrm>
          <a:prstGeom prst="rect">
            <a:avLst/>
          </a:prstGeom>
        </p:spPr>
      </p:pic>
      <p:pic>
        <p:nvPicPr>
          <p:cNvPr id="8" name="图片 7">
            <a:extLst>
              <a:ext uri="{FF2B5EF4-FFF2-40B4-BE49-F238E27FC236}">
                <a16:creationId xmlns:a16="http://schemas.microsoft.com/office/drawing/2014/main" id="{07F0322E-311B-596B-CFE0-6B35679FCBB4}"/>
              </a:ext>
            </a:extLst>
          </p:cNvPr>
          <p:cNvPicPr>
            <a:picLocks noChangeAspect="1"/>
          </p:cNvPicPr>
          <p:nvPr/>
        </p:nvPicPr>
        <p:blipFill>
          <a:blip r:embed="rId4"/>
          <a:stretch>
            <a:fillRect/>
          </a:stretch>
        </p:blipFill>
        <p:spPr>
          <a:xfrm>
            <a:off x="6592823" y="3636162"/>
            <a:ext cx="3105310" cy="2159111"/>
          </a:xfrm>
          <a:prstGeom prst="rect">
            <a:avLst/>
          </a:prstGeom>
        </p:spPr>
      </p:pic>
      <p:pic>
        <p:nvPicPr>
          <p:cNvPr id="14" name="图片 13">
            <a:extLst>
              <a:ext uri="{FF2B5EF4-FFF2-40B4-BE49-F238E27FC236}">
                <a16:creationId xmlns:a16="http://schemas.microsoft.com/office/drawing/2014/main" id="{F5873A2D-6F85-8703-3EBA-993D17AD4042}"/>
              </a:ext>
            </a:extLst>
          </p:cNvPr>
          <p:cNvPicPr>
            <a:picLocks noChangeAspect="1"/>
          </p:cNvPicPr>
          <p:nvPr/>
        </p:nvPicPr>
        <p:blipFill>
          <a:blip r:embed="rId5"/>
          <a:stretch>
            <a:fillRect/>
          </a:stretch>
        </p:blipFill>
        <p:spPr>
          <a:xfrm>
            <a:off x="453922" y="1625862"/>
            <a:ext cx="4661140" cy="3803845"/>
          </a:xfrm>
          <a:prstGeom prst="rect">
            <a:avLst/>
          </a:prstGeom>
        </p:spPr>
      </p:pic>
    </p:spTree>
    <p:extLst>
      <p:ext uri="{BB962C8B-B14F-4D97-AF65-F5344CB8AC3E}">
        <p14:creationId xmlns:p14="http://schemas.microsoft.com/office/powerpoint/2010/main" val="1224650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0FFB-6256-D7E0-202B-5B6F082AD116}"/>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D9EA635-5EC8-5262-6668-B1216FBD1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CCF36B4D-7E32-CE6B-08AB-DA85576C62D3}"/>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AR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 name="图片 1">
            <a:extLst>
              <a:ext uri="{FF2B5EF4-FFF2-40B4-BE49-F238E27FC236}">
                <a16:creationId xmlns:a16="http://schemas.microsoft.com/office/drawing/2014/main" id="{51F3740C-6E37-FCDB-C765-84145D520785}"/>
              </a:ext>
            </a:extLst>
          </p:cNvPr>
          <p:cNvPicPr>
            <a:picLocks noChangeAspect="1"/>
          </p:cNvPicPr>
          <p:nvPr/>
        </p:nvPicPr>
        <p:blipFill>
          <a:blip r:embed="rId3"/>
          <a:stretch>
            <a:fillRect/>
          </a:stretch>
        </p:blipFill>
        <p:spPr>
          <a:xfrm>
            <a:off x="645660" y="2461286"/>
            <a:ext cx="5048509" cy="2286117"/>
          </a:xfrm>
          <a:prstGeom prst="rect">
            <a:avLst/>
          </a:prstGeom>
        </p:spPr>
      </p:pic>
      <p:sp>
        <p:nvSpPr>
          <p:cNvPr id="6" name="文本框 5">
            <a:extLst>
              <a:ext uri="{FF2B5EF4-FFF2-40B4-BE49-F238E27FC236}">
                <a16:creationId xmlns:a16="http://schemas.microsoft.com/office/drawing/2014/main" id="{F9E0374A-F33A-E425-C7DA-5288C40E46A2}"/>
              </a:ext>
            </a:extLst>
          </p:cNvPr>
          <p:cNvSpPr txBox="1"/>
          <p:nvPr/>
        </p:nvSpPr>
        <p:spPr>
          <a:xfrm>
            <a:off x="6157763" y="3295439"/>
            <a:ext cx="4771146" cy="461665"/>
          </a:xfrm>
          <a:prstGeom prst="rect">
            <a:avLst/>
          </a:prstGeom>
          <a:noFill/>
        </p:spPr>
        <p:txBody>
          <a:bodyPr wrap="square">
            <a:spAutoFit/>
          </a:bodyPr>
          <a:lstStyle/>
          <a:p>
            <a:r>
              <a:rPr lang="zh-CN" altLang="en-US" sz="2400" b="1" dirty="0">
                <a:latin typeface="Arial" panose="020B0604020202020204" pitchFamily="34" charset="0"/>
                <a:cs typeface="Arial" panose="020B0604020202020204" pitchFamily="34" charset="0"/>
              </a:rPr>
              <a:t>模块化LRC识别准确率 = 74.50%</a:t>
            </a:r>
          </a:p>
        </p:txBody>
      </p:sp>
    </p:spTree>
    <p:extLst>
      <p:ext uri="{BB962C8B-B14F-4D97-AF65-F5344CB8AC3E}">
        <p14:creationId xmlns:p14="http://schemas.microsoft.com/office/powerpoint/2010/main" val="634157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1D1B4-27D7-275C-7CF9-CCB9DE7846E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8E91311-868B-D260-202A-881CB4E4F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3FE5D4C8-2DAA-25BD-3458-61513ABD15A3}"/>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AR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792DD89F-2BE1-EA43-C6FC-D4CAE752D860}"/>
              </a:ext>
            </a:extLst>
          </p:cNvPr>
          <p:cNvPicPr>
            <a:picLocks noChangeAspect="1"/>
          </p:cNvPicPr>
          <p:nvPr/>
        </p:nvPicPr>
        <p:blipFill>
          <a:blip r:embed="rId3"/>
          <a:stretch>
            <a:fillRect/>
          </a:stretch>
        </p:blipFill>
        <p:spPr>
          <a:xfrm>
            <a:off x="2090891" y="930732"/>
            <a:ext cx="2406774" cy="2673487"/>
          </a:xfrm>
          <a:prstGeom prst="rect">
            <a:avLst/>
          </a:prstGeom>
        </p:spPr>
      </p:pic>
      <p:pic>
        <p:nvPicPr>
          <p:cNvPr id="8" name="图片 7">
            <a:extLst>
              <a:ext uri="{FF2B5EF4-FFF2-40B4-BE49-F238E27FC236}">
                <a16:creationId xmlns:a16="http://schemas.microsoft.com/office/drawing/2014/main" id="{9B68F4C3-895A-6B00-A7EA-2B35678F345F}"/>
              </a:ext>
            </a:extLst>
          </p:cNvPr>
          <p:cNvPicPr>
            <a:picLocks noChangeAspect="1"/>
          </p:cNvPicPr>
          <p:nvPr/>
        </p:nvPicPr>
        <p:blipFill>
          <a:blip r:embed="rId4"/>
          <a:stretch>
            <a:fillRect/>
          </a:stretch>
        </p:blipFill>
        <p:spPr>
          <a:xfrm>
            <a:off x="6746703" y="954601"/>
            <a:ext cx="2599596" cy="2673487"/>
          </a:xfrm>
          <a:prstGeom prst="rect">
            <a:avLst/>
          </a:prstGeom>
        </p:spPr>
      </p:pic>
      <p:pic>
        <p:nvPicPr>
          <p:cNvPr id="11" name="图片 10">
            <a:extLst>
              <a:ext uri="{FF2B5EF4-FFF2-40B4-BE49-F238E27FC236}">
                <a16:creationId xmlns:a16="http://schemas.microsoft.com/office/drawing/2014/main" id="{C7CC56A2-5F5C-9146-A057-7747BF0AEAA7}"/>
              </a:ext>
            </a:extLst>
          </p:cNvPr>
          <p:cNvPicPr>
            <a:picLocks noChangeAspect="1"/>
          </p:cNvPicPr>
          <p:nvPr/>
        </p:nvPicPr>
        <p:blipFill>
          <a:blip r:embed="rId5"/>
          <a:stretch>
            <a:fillRect/>
          </a:stretch>
        </p:blipFill>
        <p:spPr>
          <a:xfrm>
            <a:off x="6790594" y="3728359"/>
            <a:ext cx="2491608" cy="2885020"/>
          </a:xfrm>
          <a:prstGeom prst="rect">
            <a:avLst/>
          </a:prstGeom>
        </p:spPr>
      </p:pic>
      <p:pic>
        <p:nvPicPr>
          <p:cNvPr id="13" name="图片 12">
            <a:extLst>
              <a:ext uri="{FF2B5EF4-FFF2-40B4-BE49-F238E27FC236}">
                <a16:creationId xmlns:a16="http://schemas.microsoft.com/office/drawing/2014/main" id="{D0CA8958-05F7-2C1D-5CA0-28B1BF410D14}"/>
              </a:ext>
            </a:extLst>
          </p:cNvPr>
          <p:cNvPicPr>
            <a:picLocks noChangeAspect="1"/>
          </p:cNvPicPr>
          <p:nvPr/>
        </p:nvPicPr>
        <p:blipFill>
          <a:blip r:embed="rId6"/>
          <a:stretch>
            <a:fillRect/>
          </a:stretch>
        </p:blipFill>
        <p:spPr>
          <a:xfrm>
            <a:off x="2034333" y="3855110"/>
            <a:ext cx="2525349" cy="2885019"/>
          </a:xfrm>
          <a:prstGeom prst="rect">
            <a:avLst/>
          </a:prstGeom>
        </p:spPr>
      </p:pic>
    </p:spTree>
    <p:extLst>
      <p:ext uri="{BB962C8B-B14F-4D97-AF65-F5344CB8AC3E}">
        <p14:creationId xmlns:p14="http://schemas.microsoft.com/office/powerpoint/2010/main" val="979677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B1034-D458-7E1A-BD23-1FC4C844223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9E29FBFD-C6F1-A958-6F01-E98E48EEC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10" name="文本框 9">
            <a:extLst>
              <a:ext uri="{FF2B5EF4-FFF2-40B4-BE49-F238E27FC236}">
                <a16:creationId xmlns:a16="http://schemas.microsoft.com/office/drawing/2014/main" id="{B8B18D82-4E51-FDCA-6710-AD02FE2A5C11}"/>
              </a:ext>
            </a:extLst>
          </p:cNvPr>
          <p:cNvSpPr txBox="1"/>
          <p:nvPr/>
        </p:nvSpPr>
        <p:spPr>
          <a:xfrm>
            <a:off x="495605" y="322090"/>
            <a:ext cx="60972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AR Database</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DB66B505-B65D-2CDA-75B9-79A5861ADFD2}"/>
              </a:ext>
            </a:extLst>
          </p:cNvPr>
          <p:cNvPicPr>
            <a:picLocks noChangeAspect="1"/>
          </p:cNvPicPr>
          <p:nvPr/>
        </p:nvPicPr>
        <p:blipFill>
          <a:blip r:embed="rId3"/>
          <a:stretch>
            <a:fillRect/>
          </a:stretch>
        </p:blipFill>
        <p:spPr>
          <a:xfrm>
            <a:off x="1576425" y="995781"/>
            <a:ext cx="7620000" cy="5715000"/>
          </a:xfrm>
          <a:prstGeom prst="rect">
            <a:avLst/>
          </a:prstGeom>
        </p:spPr>
      </p:pic>
      <p:sp>
        <p:nvSpPr>
          <p:cNvPr id="7" name="文本框 6">
            <a:extLst>
              <a:ext uri="{FF2B5EF4-FFF2-40B4-BE49-F238E27FC236}">
                <a16:creationId xmlns:a16="http://schemas.microsoft.com/office/drawing/2014/main" id="{B0DEEE02-1BD1-7E8C-D3C9-23CAC317DEEA}"/>
              </a:ext>
            </a:extLst>
          </p:cNvPr>
          <p:cNvSpPr txBox="1"/>
          <p:nvPr/>
        </p:nvSpPr>
        <p:spPr>
          <a:xfrm>
            <a:off x="8725206" y="3429000"/>
            <a:ext cx="2993745" cy="369332"/>
          </a:xfrm>
          <a:prstGeom prst="rect">
            <a:avLst/>
          </a:prstGeom>
          <a:noFill/>
        </p:spPr>
        <p:txBody>
          <a:bodyPr wrap="square">
            <a:spAutoFit/>
          </a:bodyPr>
          <a:lstStyle/>
          <a:p>
            <a:r>
              <a:rPr lang="zh-CN" altLang="en-US" b="1" dirty="0">
                <a:latin typeface="Arial" panose="020B0604020202020204" pitchFamily="34" charset="0"/>
                <a:cs typeface="Arial" panose="020B0604020202020204" pitchFamily="34" charset="0"/>
              </a:rPr>
              <a:t>最终识别准确率: 100.00%</a:t>
            </a:r>
          </a:p>
        </p:txBody>
      </p:sp>
    </p:spTree>
    <p:extLst>
      <p:ext uri="{BB962C8B-B14F-4D97-AF65-F5344CB8AC3E}">
        <p14:creationId xmlns:p14="http://schemas.microsoft.com/office/powerpoint/2010/main" val="1799715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828CE7-8ECC-D20E-EC0A-43B13577A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5" name="文本框 4">
            <a:extLst>
              <a:ext uri="{FF2B5EF4-FFF2-40B4-BE49-F238E27FC236}">
                <a16:creationId xmlns:a16="http://schemas.microsoft.com/office/drawing/2014/main" id="{50CE7FD6-E23F-3E70-B236-E3171AA4DAE8}"/>
              </a:ext>
            </a:extLst>
          </p:cNvPr>
          <p:cNvSpPr txBox="1"/>
          <p:nvPr/>
        </p:nvSpPr>
        <p:spPr>
          <a:xfrm>
            <a:off x="4285488" y="2765146"/>
            <a:ext cx="2889504" cy="1015663"/>
          </a:xfrm>
          <a:prstGeom prst="rect">
            <a:avLst/>
          </a:prstGeom>
          <a:noFill/>
        </p:spPr>
        <p:txBody>
          <a:bodyPr wrap="square" rtlCol="0">
            <a:spAutoFit/>
          </a:bodyPr>
          <a:lstStyle/>
          <a:p>
            <a:r>
              <a:rPr lang="en-US" altLang="zh-CN" sz="6000" b="1" dirty="0">
                <a:latin typeface="Arial" panose="020B0604020202020204" pitchFamily="34" charset="0"/>
                <a:cs typeface="Arial" panose="020B0604020202020204" pitchFamily="34" charset="0"/>
              </a:rPr>
              <a:t>Thanks</a:t>
            </a:r>
            <a:endParaRPr lang="zh-CN" alt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7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31385-007F-762A-04A6-1564266B20D7}"/>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B9029D53-6DE3-2FE3-B4F1-768F6FD2E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5" name="文本框 4">
            <a:extLst>
              <a:ext uri="{FF2B5EF4-FFF2-40B4-BE49-F238E27FC236}">
                <a16:creationId xmlns:a16="http://schemas.microsoft.com/office/drawing/2014/main" id="{3E2FFFE9-0172-1A42-3E85-F459C8AD8486}"/>
              </a:ext>
            </a:extLst>
          </p:cNvPr>
          <p:cNvSpPr txBox="1"/>
          <p:nvPr/>
        </p:nvSpPr>
        <p:spPr>
          <a:xfrm>
            <a:off x="1493311" y="710419"/>
            <a:ext cx="9056218" cy="707886"/>
          </a:xfrm>
          <a:prstGeom prst="rect">
            <a:avLst/>
          </a:prstGeom>
          <a:noFill/>
        </p:spPr>
        <p:txBody>
          <a:bodyPr wrap="square">
            <a:spAutoFit/>
          </a:bodyPr>
          <a:lstStyle/>
          <a:p>
            <a:r>
              <a:rPr lang="zh-CN" altLang="en-US" sz="2000" b="0" i="0" dirty="0">
                <a:solidFill>
                  <a:srgbClr val="060607"/>
                </a:solidFill>
                <a:effectLst/>
                <a:latin typeface="微软雅黑" panose="020B0503020204020204" pitchFamily="34" charset="-122"/>
                <a:ea typeface="微软雅黑" panose="020B0503020204020204" pitchFamily="34" charset="-122"/>
              </a:rPr>
              <a:t>已知的人脸识别方法已知严重依赖于流形学习方法，然而，在如此高维空间中进行识别的尝试容易受到多种问题的影响，这些问题通常被称为“维度灾难”</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0B7E038-BF65-1206-0708-43775FABE9A9}"/>
              </a:ext>
            </a:extLst>
          </p:cNvPr>
          <p:cNvSpPr txBox="1"/>
          <p:nvPr/>
        </p:nvSpPr>
        <p:spPr>
          <a:xfrm>
            <a:off x="2063895" y="1923898"/>
            <a:ext cx="7292245"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简单介绍一下什么是</a:t>
            </a:r>
            <a:r>
              <a:rPr lang="zh-CN" altLang="en-US" sz="1800" b="0" i="0" dirty="0">
                <a:solidFill>
                  <a:srgbClr val="060607"/>
                </a:solidFill>
                <a:effectLst/>
                <a:latin typeface="微软雅黑" panose="020B0503020204020204" pitchFamily="34" charset="-122"/>
                <a:ea typeface="微软雅黑" panose="020B0503020204020204" pitchFamily="34" charset="-122"/>
              </a:rPr>
              <a:t>流形学习方法：本质上是</a:t>
            </a:r>
            <a:r>
              <a:rPr lang="zh-CN" altLang="en-US" b="0" i="0" dirty="0">
                <a:solidFill>
                  <a:srgbClr val="060607"/>
                </a:solidFill>
                <a:effectLst/>
                <a:latin typeface="微软雅黑" panose="020B0503020204020204" pitchFamily="34" charset="-122"/>
                <a:ea typeface="微软雅黑" panose="020B0503020204020204" pitchFamily="34" charset="-122"/>
              </a:rPr>
              <a:t>一种用于降维和数据表示的机器学习技术，主要用于处理高维数据，目标是通过某种方式将高维数据映射到低维空间，同时尽可能保留数据的内在结构和几何关系。</a:t>
            </a:r>
            <a:endParaRPr lang="zh-CN" altLang="en-US" dirty="0">
              <a:latin typeface="微软雅黑" panose="020B0503020204020204" pitchFamily="34" charset="-122"/>
              <a:ea typeface="微软雅黑" panose="020B0503020204020204" pitchFamily="34" charset="-122"/>
            </a:endParaRPr>
          </a:p>
        </p:txBody>
      </p:sp>
      <p:pic>
        <p:nvPicPr>
          <p:cNvPr id="8" name="图形 7" descr="叹号">
            <a:extLst>
              <a:ext uri="{FF2B5EF4-FFF2-40B4-BE49-F238E27FC236}">
                <a16:creationId xmlns:a16="http://schemas.microsoft.com/office/drawing/2014/main" id="{6174DB8F-08C9-A9DF-CA4C-7DC9DF5C98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578" y="607162"/>
            <a:ext cx="914400" cy="914400"/>
          </a:xfrm>
          <a:prstGeom prst="rect">
            <a:avLst/>
          </a:prstGeom>
        </p:spPr>
      </p:pic>
      <p:pic>
        <p:nvPicPr>
          <p:cNvPr id="11" name="图片 10">
            <a:extLst>
              <a:ext uri="{FF2B5EF4-FFF2-40B4-BE49-F238E27FC236}">
                <a16:creationId xmlns:a16="http://schemas.microsoft.com/office/drawing/2014/main" id="{89D1A2F4-4091-629E-98DB-5DA87F9EC248}"/>
              </a:ext>
            </a:extLst>
          </p:cNvPr>
          <p:cNvPicPr>
            <a:picLocks noChangeAspect="1"/>
          </p:cNvPicPr>
          <p:nvPr/>
        </p:nvPicPr>
        <p:blipFill>
          <a:blip r:embed="rId6"/>
          <a:stretch>
            <a:fillRect/>
          </a:stretch>
        </p:blipFill>
        <p:spPr>
          <a:xfrm>
            <a:off x="2157727" y="2847228"/>
            <a:ext cx="6826601" cy="3651438"/>
          </a:xfrm>
          <a:prstGeom prst="rect">
            <a:avLst/>
          </a:prstGeom>
        </p:spPr>
      </p:pic>
    </p:spTree>
    <p:extLst>
      <p:ext uri="{BB962C8B-B14F-4D97-AF65-F5344CB8AC3E}">
        <p14:creationId xmlns:p14="http://schemas.microsoft.com/office/powerpoint/2010/main" val="3047168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4FA27-FE02-03B8-F7DC-A5BE251976F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0B1364C-F24A-DB58-5568-7BA1192AE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2" name="文本框 1">
            <a:extLst>
              <a:ext uri="{FF2B5EF4-FFF2-40B4-BE49-F238E27FC236}">
                <a16:creationId xmlns:a16="http://schemas.microsoft.com/office/drawing/2014/main" id="{6A246D3A-4C7F-0F50-5CD9-39A0A3777719}"/>
              </a:ext>
            </a:extLst>
          </p:cNvPr>
          <p:cNvSpPr txBox="1"/>
          <p:nvPr/>
        </p:nvSpPr>
        <p:spPr>
          <a:xfrm>
            <a:off x="2436536" y="851097"/>
            <a:ext cx="75754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文章提出了一种</a:t>
            </a:r>
            <a:r>
              <a:rPr lang="zh-CN" altLang="en-US" sz="2000" b="0" i="0" dirty="0">
                <a:solidFill>
                  <a:srgbClr val="060607"/>
                </a:solidFill>
                <a:effectLst/>
                <a:latin typeface="微软雅黑" panose="020B0503020204020204" pitchFamily="34" charset="-122"/>
                <a:ea typeface="微软雅黑" panose="020B0503020204020204" pitchFamily="34" charset="-122"/>
              </a:rPr>
              <a:t>简单但高效的基于线性回归的分类方法（</a:t>
            </a:r>
            <a:r>
              <a:rPr lang="en-US" altLang="zh-CN" sz="2000" b="0" i="0" dirty="0">
                <a:solidFill>
                  <a:srgbClr val="060607"/>
                </a:solidFill>
                <a:effectLst/>
                <a:latin typeface="微软雅黑" panose="020B0503020204020204" pitchFamily="34" charset="-122"/>
                <a:ea typeface="微软雅黑" panose="020B0503020204020204" pitchFamily="34" charset="-122"/>
              </a:rPr>
              <a:t>LRC</a:t>
            </a:r>
            <a:r>
              <a:rPr lang="zh-CN" altLang="en-US" sz="2000" b="0" i="0" dirty="0">
                <a:solidFill>
                  <a:srgbClr val="060607"/>
                </a:solidFill>
                <a:effectLst/>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2A74E8C-B478-4096-B30C-DBF818019433}"/>
              </a:ext>
            </a:extLst>
          </p:cNvPr>
          <p:cNvSpPr txBox="1"/>
          <p:nvPr/>
        </p:nvSpPr>
        <p:spPr>
          <a:xfrm>
            <a:off x="1016813" y="1748333"/>
            <a:ext cx="307238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它是基于一种什么样的思想？</a:t>
            </a:r>
          </a:p>
        </p:txBody>
      </p:sp>
      <p:pic>
        <p:nvPicPr>
          <p:cNvPr id="6" name="图片 5">
            <a:extLst>
              <a:ext uri="{FF2B5EF4-FFF2-40B4-BE49-F238E27FC236}">
                <a16:creationId xmlns:a16="http://schemas.microsoft.com/office/drawing/2014/main" id="{10D7FD19-B971-7DC4-EA04-32892CC6EA21}"/>
              </a:ext>
            </a:extLst>
          </p:cNvPr>
          <p:cNvPicPr>
            <a:picLocks noChangeAspect="1"/>
          </p:cNvPicPr>
          <p:nvPr/>
        </p:nvPicPr>
        <p:blipFill>
          <a:blip r:embed="rId4"/>
          <a:stretch>
            <a:fillRect/>
          </a:stretch>
        </p:blipFill>
        <p:spPr>
          <a:xfrm>
            <a:off x="1113407" y="2254417"/>
            <a:ext cx="6260314" cy="3673987"/>
          </a:xfrm>
          <a:prstGeom prst="rect">
            <a:avLst/>
          </a:prstGeom>
        </p:spPr>
      </p:pic>
      <p:sp>
        <p:nvSpPr>
          <p:cNvPr id="7" name="文本框 6">
            <a:extLst>
              <a:ext uri="{FF2B5EF4-FFF2-40B4-BE49-F238E27FC236}">
                <a16:creationId xmlns:a16="http://schemas.microsoft.com/office/drawing/2014/main" id="{CE089B1B-3D0A-5883-DB3B-B9EF9BD9449B}"/>
              </a:ext>
            </a:extLst>
          </p:cNvPr>
          <p:cNvSpPr txBox="1"/>
          <p:nvPr/>
        </p:nvSpPr>
        <p:spPr>
          <a:xfrm>
            <a:off x="8501354" y="2766253"/>
            <a:ext cx="2655417" cy="2862322"/>
          </a:xfrm>
          <a:prstGeom prst="rect">
            <a:avLst/>
          </a:prstGeom>
          <a:noFill/>
        </p:spPr>
        <p:txBody>
          <a:bodyPr wrap="square" rtlCol="0">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不再追求于保持原始图像的分辨率，允许对图片进行下采样</a:t>
            </a:r>
          </a:p>
        </p:txBody>
      </p:sp>
    </p:spTree>
    <p:extLst>
      <p:ext uri="{BB962C8B-B14F-4D97-AF65-F5344CB8AC3E}">
        <p14:creationId xmlns:p14="http://schemas.microsoft.com/office/powerpoint/2010/main" val="1230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B467F-3A40-ACC6-CF44-F04FB270EA43}"/>
            </a:ext>
          </a:extLst>
        </p:cNvPr>
        <p:cNvGrpSpPr/>
        <p:nvPr/>
      </p:nvGrpSpPr>
      <p:grpSpPr>
        <a:xfrm>
          <a:off x="0" y="0"/>
          <a:ext cx="0" cy="0"/>
          <a:chOff x="0" y="0"/>
          <a:chExt cx="0" cy="0"/>
        </a:xfrm>
      </p:grpSpPr>
      <p:pic>
        <p:nvPicPr>
          <p:cNvPr id="25" name="图片 24">
            <a:extLst>
              <a:ext uri="{FF2B5EF4-FFF2-40B4-BE49-F238E27FC236}">
                <a16:creationId xmlns:a16="http://schemas.microsoft.com/office/drawing/2014/main" id="{D00700F7-EDD8-BACA-CD25-5375887565C1}"/>
              </a:ext>
            </a:extLst>
          </p:cNvPr>
          <p:cNvPicPr>
            <a:picLocks noChangeAspect="1"/>
          </p:cNvPicPr>
          <p:nvPr/>
        </p:nvPicPr>
        <p:blipFill>
          <a:blip r:embed="rId2"/>
          <a:stretch>
            <a:fillRect/>
          </a:stretch>
        </p:blipFill>
        <p:spPr>
          <a:xfrm>
            <a:off x="1355517" y="2205631"/>
            <a:ext cx="4084091" cy="3841549"/>
          </a:xfrm>
          <a:prstGeom prst="rect">
            <a:avLst/>
          </a:prstGeom>
        </p:spPr>
      </p:pic>
      <p:pic>
        <p:nvPicPr>
          <p:cNvPr id="4" name="图片 3">
            <a:extLst>
              <a:ext uri="{FF2B5EF4-FFF2-40B4-BE49-F238E27FC236}">
                <a16:creationId xmlns:a16="http://schemas.microsoft.com/office/drawing/2014/main" id="{07329782-5CBE-BA7C-2530-EA8156D6C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2" name="文本框 1">
            <a:extLst>
              <a:ext uri="{FF2B5EF4-FFF2-40B4-BE49-F238E27FC236}">
                <a16:creationId xmlns:a16="http://schemas.microsoft.com/office/drawing/2014/main" id="{B70EB093-7C41-816C-F126-9E95FFAB301B}"/>
              </a:ext>
            </a:extLst>
          </p:cNvPr>
          <p:cNvSpPr txBox="1"/>
          <p:nvPr/>
        </p:nvSpPr>
        <p:spPr>
          <a:xfrm>
            <a:off x="373075" y="526694"/>
            <a:ext cx="882594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方法介绍：</a:t>
            </a:r>
            <a:r>
              <a:rPr lang="en-US" altLang="zh-CN" sz="2400" b="1" dirty="0">
                <a:latin typeface="微软雅黑" panose="020B0503020204020204" pitchFamily="34" charset="-122"/>
                <a:ea typeface="微软雅黑" panose="020B0503020204020204" pitchFamily="34" charset="-122"/>
              </a:rPr>
              <a:t> linear regression-based classification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LRC</a:t>
            </a:r>
            <a:r>
              <a:rPr lang="zh-CN" altLang="en-US" sz="2400" b="1" dirty="0">
                <a:latin typeface="微软雅黑" panose="020B0503020204020204" pitchFamily="34" charset="-122"/>
                <a:ea typeface="微软雅黑" panose="020B0503020204020204" pitchFamily="34" charset="-122"/>
              </a:rPr>
              <a:t>）</a:t>
            </a:r>
          </a:p>
        </p:txBody>
      </p:sp>
      <p:sp>
        <p:nvSpPr>
          <p:cNvPr id="6" name="箭头: 下 5">
            <a:extLst>
              <a:ext uri="{FF2B5EF4-FFF2-40B4-BE49-F238E27FC236}">
                <a16:creationId xmlns:a16="http://schemas.microsoft.com/office/drawing/2014/main" id="{E049FA52-B072-BBFF-77A8-7F7703828BBB}"/>
              </a:ext>
            </a:extLst>
          </p:cNvPr>
          <p:cNvSpPr/>
          <p:nvPr/>
        </p:nvSpPr>
        <p:spPr>
          <a:xfrm>
            <a:off x="323730" y="4270247"/>
            <a:ext cx="548640" cy="987552"/>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84E67CCA-6FCE-61FA-7F17-AD98E6968CDC}"/>
              </a:ext>
            </a:extLst>
          </p:cNvPr>
          <p:cNvSpPr/>
          <p:nvPr/>
        </p:nvSpPr>
        <p:spPr>
          <a:xfrm rot="16200000">
            <a:off x="3560712" y="1091666"/>
            <a:ext cx="548640" cy="987552"/>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6B52B33-69DD-E0B4-E915-D4B2862B3C5E}"/>
              </a:ext>
            </a:extLst>
          </p:cNvPr>
          <p:cNvSpPr txBox="1"/>
          <p:nvPr/>
        </p:nvSpPr>
        <p:spPr>
          <a:xfrm>
            <a:off x="278941" y="3108704"/>
            <a:ext cx="764438" cy="830997"/>
          </a:xfrm>
          <a:prstGeom prst="rect">
            <a:avLst/>
          </a:prstGeom>
          <a:noFill/>
        </p:spPr>
        <p:txBody>
          <a:bodyPr wrap="square" rtlCol="0">
            <a:spAutoFit/>
          </a:bodyPr>
          <a:lstStyle/>
          <a:p>
            <a:r>
              <a:rPr lang="en-US" altLang="zh-CN" sz="4800" dirty="0">
                <a:latin typeface="Arial" panose="020B0604020202020204" pitchFamily="34" charset="0"/>
                <a:cs typeface="Arial" panose="020B0604020202020204" pitchFamily="34" charset="0"/>
              </a:rPr>
              <a:t>N</a:t>
            </a:r>
            <a:endParaRPr lang="zh-CN" altLang="en-US" sz="4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EB196BE-D65A-88F0-F709-F0C7C89CDC76}"/>
                  </a:ext>
                </a:extLst>
              </p:cNvPr>
              <p:cNvSpPr txBox="1"/>
              <p:nvPr/>
            </p:nvSpPr>
            <p:spPr>
              <a:xfrm>
                <a:off x="2186349" y="1135324"/>
                <a:ext cx="848564"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4800" i="1" dirty="0" smtClean="0">
                              <a:latin typeface="Cambria Math" panose="02040503050406030204" pitchFamily="18" charset="0"/>
                            </a:rPr>
                          </m:ctrlPr>
                        </m:sSubPr>
                        <m:e>
                          <m:r>
                            <a:rPr lang="en-US" altLang="zh-CN" sz="4800" i="1" dirty="0" smtClean="0">
                              <a:latin typeface="Cambria Math" panose="02040503050406030204" pitchFamily="18" charset="0"/>
                            </a:rPr>
                            <m:t>𝑃</m:t>
                          </m:r>
                        </m:e>
                        <m:sub>
                          <m:r>
                            <m:rPr>
                              <m:sty m:val="p"/>
                            </m:rPr>
                            <a:rPr lang="en-US" altLang="zh-CN" sz="4800" i="1" dirty="0">
                              <a:latin typeface="Cambria Math" panose="02040503050406030204" pitchFamily="18" charset="0"/>
                            </a:rPr>
                            <m:t>i</m:t>
                          </m:r>
                        </m:sub>
                      </m:sSub>
                    </m:oMath>
                  </m:oMathPara>
                </a14:m>
                <a:endParaRPr lang="zh-CN" altLang="en-US" sz="4800" dirty="0"/>
              </a:p>
            </p:txBody>
          </p:sp>
        </mc:Choice>
        <mc:Fallback>
          <p:sp>
            <p:nvSpPr>
              <p:cNvPr id="9" name="文本框 8">
                <a:extLst>
                  <a:ext uri="{FF2B5EF4-FFF2-40B4-BE49-F238E27FC236}">
                    <a16:creationId xmlns:a16="http://schemas.microsoft.com/office/drawing/2014/main" id="{0EB196BE-D65A-88F0-F709-F0C7C89CDC76}"/>
                  </a:ext>
                </a:extLst>
              </p:cNvPr>
              <p:cNvSpPr txBox="1">
                <a:spLocks noRot="1" noChangeAspect="1" noMove="1" noResize="1" noEditPoints="1" noAdjustHandles="1" noChangeArrowheads="1" noChangeShapeType="1" noTextEdit="1"/>
              </p:cNvSpPr>
              <p:nvPr/>
            </p:nvSpPr>
            <p:spPr>
              <a:xfrm>
                <a:off x="2186349" y="1135324"/>
                <a:ext cx="848564" cy="830997"/>
              </a:xfrm>
              <a:prstGeom prst="rect">
                <a:avLst/>
              </a:prstGeom>
              <a:blipFill>
                <a:blip r:embed="rId4"/>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05A32343-F2EA-C900-C24B-FE38D8765C6B}"/>
              </a:ext>
            </a:extLst>
          </p:cNvPr>
          <p:cNvCxnSpPr/>
          <p:nvPr/>
        </p:nvCxnSpPr>
        <p:spPr>
          <a:xfrm flipV="1">
            <a:off x="5354726" y="1859762"/>
            <a:ext cx="1587399" cy="5030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C737ADD5-8B9A-3627-C7EA-005EAAFCD988}"/>
              </a:ext>
            </a:extLst>
          </p:cNvPr>
          <p:cNvPicPr>
            <a:picLocks noChangeAspect="1"/>
          </p:cNvPicPr>
          <p:nvPr/>
        </p:nvPicPr>
        <p:blipFill>
          <a:blip r:embed="rId5"/>
          <a:stretch>
            <a:fillRect/>
          </a:stretch>
        </p:blipFill>
        <p:spPr>
          <a:xfrm>
            <a:off x="7134562" y="1037412"/>
            <a:ext cx="1500544" cy="1857818"/>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8329B9D0-6FA6-841E-2C6F-B1C3691CEABD}"/>
                  </a:ext>
                </a:extLst>
              </p:cNvPr>
              <p:cNvSpPr txBox="1"/>
              <p:nvPr/>
            </p:nvSpPr>
            <p:spPr>
              <a:xfrm>
                <a:off x="7193083" y="2987562"/>
                <a:ext cx="1500544"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3600" i="1" smtClean="0">
                              <a:latin typeface="Cambria Math" panose="02040503050406030204" pitchFamily="18" charset="0"/>
                            </a:rPr>
                          </m:ctrlPr>
                        </m:sSubSupPr>
                        <m:e>
                          <m:r>
                            <m:rPr>
                              <m:sty m:val="p"/>
                            </m:rPr>
                            <a:rPr lang="en-US" altLang="zh-CN" sz="3600" i="1">
                              <a:latin typeface="Cambria Math" panose="02040503050406030204" pitchFamily="18" charset="0"/>
                            </a:rPr>
                            <m:t>u</m:t>
                          </m:r>
                        </m:e>
                        <m:sub>
                          <m:r>
                            <m:rPr>
                              <m:sty m:val="p"/>
                            </m:rPr>
                            <a:rPr lang="en-US" altLang="zh-CN" sz="3600" i="1">
                              <a:latin typeface="Cambria Math" panose="02040503050406030204" pitchFamily="18" charset="0"/>
                            </a:rPr>
                            <m:t>i</m:t>
                          </m:r>
                        </m:sub>
                        <m:sup>
                          <m:r>
                            <m:rPr>
                              <m:sty m:val="p"/>
                            </m:rPr>
                            <a:rPr lang="en-US" altLang="zh-CN" sz="3600" i="1">
                              <a:latin typeface="Cambria Math" panose="02040503050406030204" pitchFamily="18" charset="0"/>
                            </a:rPr>
                            <m:t>m</m:t>
                          </m:r>
                        </m:sup>
                      </m:sSubSup>
                    </m:oMath>
                  </m:oMathPara>
                </a14:m>
                <a:endParaRPr lang="zh-CN" altLang="en-US" sz="3600" dirty="0"/>
              </a:p>
            </p:txBody>
          </p:sp>
        </mc:Choice>
        <mc:Fallback>
          <p:sp>
            <p:nvSpPr>
              <p:cNvPr id="15" name="文本框 14">
                <a:extLst>
                  <a:ext uri="{FF2B5EF4-FFF2-40B4-BE49-F238E27FC236}">
                    <a16:creationId xmlns:a16="http://schemas.microsoft.com/office/drawing/2014/main" id="{8329B9D0-6FA6-841E-2C6F-B1C3691CEABD}"/>
                  </a:ext>
                </a:extLst>
              </p:cNvPr>
              <p:cNvSpPr txBox="1">
                <a:spLocks noRot="1" noChangeAspect="1" noMove="1" noResize="1" noEditPoints="1" noAdjustHandles="1" noChangeArrowheads="1" noChangeShapeType="1" noTextEdit="1"/>
              </p:cNvSpPr>
              <p:nvPr/>
            </p:nvSpPr>
            <p:spPr>
              <a:xfrm>
                <a:off x="7193083" y="2987562"/>
                <a:ext cx="1500544" cy="646331"/>
              </a:xfrm>
              <a:prstGeom prst="rect">
                <a:avLst/>
              </a:prstGeom>
              <a:blipFill>
                <a:blip r:embed="rId6"/>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90506B9-ADFC-D4CB-26CE-49479704A314}"/>
              </a:ext>
            </a:extLst>
          </p:cNvPr>
          <p:cNvSpPr txBox="1"/>
          <p:nvPr/>
        </p:nvSpPr>
        <p:spPr>
          <a:xfrm>
            <a:off x="9056877" y="1805521"/>
            <a:ext cx="134599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大小为</a:t>
            </a:r>
            <a:r>
              <a:rPr lang="en-US" altLang="zh-CN" sz="2000" b="1" dirty="0">
                <a:solidFill>
                  <a:srgbClr val="FF0000"/>
                </a:solidFill>
                <a:latin typeface="Arial" panose="020B0604020202020204" pitchFamily="34" charset="0"/>
                <a:ea typeface="微软雅黑" panose="020B0503020204020204" pitchFamily="34" charset="-122"/>
                <a:cs typeface="Arial" panose="020B0604020202020204" pitchFamily="34" charset="0"/>
              </a:rPr>
              <a:t>a*b</a:t>
            </a:r>
            <a:endParaRPr lang="zh-CN" altLang="en-US" sz="2000"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箭头: 燕尾形 16">
            <a:extLst>
              <a:ext uri="{FF2B5EF4-FFF2-40B4-BE49-F238E27FC236}">
                <a16:creationId xmlns:a16="http://schemas.microsoft.com/office/drawing/2014/main" id="{0A2F7C8C-D84A-5C6E-6113-7B97716079AD}"/>
              </a:ext>
            </a:extLst>
          </p:cNvPr>
          <p:cNvSpPr/>
          <p:nvPr/>
        </p:nvSpPr>
        <p:spPr>
          <a:xfrm rot="5400000">
            <a:off x="8705746" y="3161679"/>
            <a:ext cx="577901" cy="1002611"/>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FCE0C81-B9B4-667B-09E4-B491A8E1294B}"/>
              </a:ext>
            </a:extLst>
          </p:cNvPr>
          <p:cNvSpPr txBox="1"/>
          <p:nvPr/>
        </p:nvSpPr>
        <p:spPr>
          <a:xfrm>
            <a:off x="9545822" y="3429000"/>
            <a:ext cx="181417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下采样</a:t>
            </a:r>
          </a:p>
        </p:txBody>
      </p:sp>
      <p:pic>
        <p:nvPicPr>
          <p:cNvPr id="19" name="图片 18">
            <a:extLst>
              <a:ext uri="{FF2B5EF4-FFF2-40B4-BE49-F238E27FC236}">
                <a16:creationId xmlns:a16="http://schemas.microsoft.com/office/drawing/2014/main" id="{7F047FF0-EA81-612D-D5E1-34CC6E5D70F9}"/>
              </a:ext>
            </a:extLst>
          </p:cNvPr>
          <p:cNvPicPr>
            <a:picLocks noChangeAspect="1"/>
          </p:cNvPicPr>
          <p:nvPr/>
        </p:nvPicPr>
        <p:blipFill>
          <a:blip r:embed="rId5"/>
          <a:stretch>
            <a:fillRect/>
          </a:stretch>
        </p:blipFill>
        <p:spPr>
          <a:xfrm>
            <a:off x="7397909" y="4218200"/>
            <a:ext cx="949393" cy="1175440"/>
          </a:xfrm>
          <a:prstGeom prst="rect">
            <a:avLst/>
          </a:prstGeom>
        </p:spPr>
      </p:pic>
      <p:sp>
        <p:nvSpPr>
          <p:cNvPr id="21" name="文本框 20">
            <a:extLst>
              <a:ext uri="{FF2B5EF4-FFF2-40B4-BE49-F238E27FC236}">
                <a16:creationId xmlns:a16="http://schemas.microsoft.com/office/drawing/2014/main" id="{1AE028A6-38FD-60AA-8E66-B77177D30FD4}"/>
              </a:ext>
            </a:extLst>
          </p:cNvPr>
          <p:cNvSpPr txBox="1"/>
          <p:nvPr/>
        </p:nvSpPr>
        <p:spPr>
          <a:xfrm>
            <a:off x="9056877" y="4620114"/>
            <a:ext cx="1464868"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大小为</a:t>
            </a:r>
            <a:r>
              <a:rPr lang="en-US" altLang="zh-CN" sz="1800" b="1" dirty="0">
                <a:solidFill>
                  <a:srgbClr val="FF0000"/>
                </a:solidFill>
                <a:latin typeface="Arial" panose="020B0604020202020204" pitchFamily="34" charset="0"/>
                <a:ea typeface="微软雅黑" panose="020B0503020204020204" pitchFamily="34" charset="-122"/>
                <a:cs typeface="Arial" panose="020B0604020202020204" pitchFamily="34" charset="0"/>
              </a:rPr>
              <a:t>c*d</a:t>
            </a:r>
            <a:endParaRPr lang="zh-CN" altLang="en-US" sz="1800"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箭头: 燕尾形 21">
            <a:extLst>
              <a:ext uri="{FF2B5EF4-FFF2-40B4-BE49-F238E27FC236}">
                <a16:creationId xmlns:a16="http://schemas.microsoft.com/office/drawing/2014/main" id="{8A58D3AE-7987-1A79-EF57-72B2DC29C5BB}"/>
              </a:ext>
            </a:extLst>
          </p:cNvPr>
          <p:cNvSpPr/>
          <p:nvPr/>
        </p:nvSpPr>
        <p:spPr>
          <a:xfrm rot="5400000">
            <a:off x="8705746" y="5276308"/>
            <a:ext cx="577901" cy="1002611"/>
          </a:xfrm>
          <a:prstGeom prst="notch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E8101DBF-F0C9-1300-12CD-C04E73993A28}"/>
                  </a:ext>
                </a:extLst>
              </p:cNvPr>
              <p:cNvSpPr txBox="1"/>
              <p:nvPr/>
            </p:nvSpPr>
            <p:spPr>
              <a:xfrm>
                <a:off x="6942125" y="6305702"/>
                <a:ext cx="4352544" cy="372987"/>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最后再列拼接为向量</a:t>
                </a:r>
                <a14:m>
                  <m:oMath xmlns:m="http://schemas.openxmlformats.org/officeDocument/2006/math">
                    <m:sSubSup>
                      <m:sSubSupPr>
                        <m:ctrlPr>
                          <a:rPr lang="en-US" altLang="zh-CN" sz="1800" i="1" smtClean="0">
                            <a:solidFill>
                              <a:srgbClr val="C00000"/>
                            </a:solidFill>
                            <a:latin typeface="Cambria Math" panose="02040503050406030204" pitchFamily="18" charset="0"/>
                          </a:rPr>
                        </m:ctrlPr>
                      </m:sSubSupPr>
                      <m:e>
                        <m:r>
                          <m:rPr>
                            <m:sty m:val="p"/>
                          </m:rPr>
                          <a:rPr lang="en-US" altLang="zh-CN" i="1">
                            <a:solidFill>
                              <a:srgbClr val="C00000"/>
                            </a:solidFill>
                            <a:latin typeface="Cambria Math" panose="02040503050406030204" pitchFamily="18" charset="0"/>
                          </a:rPr>
                          <m:t>w</m:t>
                        </m:r>
                      </m:e>
                      <m:sub>
                        <m:r>
                          <m:rPr>
                            <m:sty m:val="p"/>
                          </m:rPr>
                          <a:rPr lang="en-US" altLang="zh-CN" sz="1800" i="1">
                            <a:solidFill>
                              <a:srgbClr val="C00000"/>
                            </a:solidFill>
                            <a:latin typeface="Cambria Math" panose="02040503050406030204" pitchFamily="18" charset="0"/>
                          </a:rPr>
                          <m:t>i</m:t>
                        </m:r>
                      </m:sub>
                      <m:sup>
                        <m:r>
                          <m:rPr>
                            <m:sty m:val="p"/>
                          </m:rPr>
                          <a:rPr lang="en-US" altLang="zh-CN" sz="1800" i="1">
                            <a:solidFill>
                              <a:srgbClr val="C00000"/>
                            </a:solidFill>
                            <a:latin typeface="Cambria Math" panose="02040503050406030204" pitchFamily="18" charset="0"/>
                          </a:rPr>
                          <m:t>m</m:t>
                        </m:r>
                      </m:sup>
                    </m:sSubSup>
                    <m:r>
                      <a:rPr lang="en-US" altLang="zh-CN" sz="1800" i="1" smtClean="0">
                        <a:solidFill>
                          <a:srgbClr val="C00000"/>
                        </a:solidFill>
                        <a:latin typeface="Cambria Math" panose="02040503050406030204" pitchFamily="18" charset="0"/>
                        <a:ea typeface="Cambria Math" panose="02040503050406030204" pitchFamily="18" charset="0"/>
                      </a:rPr>
                      <m:t>∈</m:t>
                    </m:r>
                    <m:sSup>
                      <m:sSupPr>
                        <m:ctrlPr>
                          <a:rPr lang="en-US" altLang="zh-CN" sz="1800" i="1" smtClean="0">
                            <a:solidFill>
                              <a:srgbClr val="C00000"/>
                            </a:solidFill>
                            <a:latin typeface="Cambria Math" panose="02040503050406030204" pitchFamily="18" charset="0"/>
                            <a:ea typeface="Cambria Math" panose="02040503050406030204" pitchFamily="18" charset="0"/>
                          </a:rPr>
                        </m:ctrlPr>
                      </m:sSupPr>
                      <m:e>
                        <m:r>
                          <a:rPr lang="en-US" altLang="zh-CN" sz="1800" i="1" smtClean="0">
                            <a:solidFill>
                              <a:srgbClr val="C00000"/>
                            </a:solidFill>
                            <a:latin typeface="Cambria Math" panose="02040503050406030204" pitchFamily="18" charset="0"/>
                            <a:ea typeface="Cambria Math" panose="02040503050406030204" pitchFamily="18" charset="0"/>
                          </a:rPr>
                          <m:t>ℝ</m:t>
                        </m:r>
                      </m:e>
                      <m:sup>
                        <m:r>
                          <m:rPr>
                            <m:sty m:val="p"/>
                          </m:rPr>
                          <a:rPr lang="en-US" altLang="zh-CN" i="1">
                            <a:solidFill>
                              <a:srgbClr val="C00000"/>
                            </a:solidFill>
                            <a:latin typeface="Cambria Math" panose="02040503050406030204" pitchFamily="18" charset="0"/>
                            <a:ea typeface="Cambria Math" panose="02040503050406030204" pitchFamily="18" charset="0"/>
                          </a:rPr>
                          <m:t>q</m:t>
                        </m:r>
                        <m:r>
                          <a:rPr lang="en-US" altLang="zh-CN" b="0" i="1" smtClean="0">
                            <a:solidFill>
                              <a:srgbClr val="C00000"/>
                            </a:solidFill>
                            <a:latin typeface="Cambria Math" panose="02040503050406030204" pitchFamily="18" charset="0"/>
                            <a:ea typeface="Cambria Math" panose="02040503050406030204" pitchFamily="18" charset="0"/>
                          </a:rPr>
                          <m:t>∗1</m:t>
                        </m:r>
                      </m:sup>
                    </m:sSup>
                  </m:oMath>
                </a14:m>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q=c*d</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p:sp>
            <p:nvSpPr>
              <p:cNvPr id="23" name="文本框 22">
                <a:extLst>
                  <a:ext uri="{FF2B5EF4-FFF2-40B4-BE49-F238E27FC236}">
                    <a16:creationId xmlns:a16="http://schemas.microsoft.com/office/drawing/2014/main" id="{E8101DBF-F0C9-1300-12CD-C04E73993A28}"/>
                  </a:ext>
                </a:extLst>
              </p:cNvPr>
              <p:cNvSpPr txBox="1">
                <a:spLocks noRot="1" noChangeAspect="1" noMove="1" noResize="1" noEditPoints="1" noAdjustHandles="1" noChangeArrowheads="1" noChangeShapeType="1" noTextEdit="1"/>
              </p:cNvSpPr>
              <p:nvPr/>
            </p:nvSpPr>
            <p:spPr>
              <a:xfrm>
                <a:off x="6942125" y="6305702"/>
                <a:ext cx="4352544" cy="372987"/>
              </a:xfrm>
              <a:prstGeom prst="rect">
                <a:avLst/>
              </a:prstGeom>
              <a:blipFill>
                <a:blip r:embed="rId7"/>
                <a:stretch>
                  <a:fillRect l="-1261" t="-8065" b="-22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69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500"/>
                                        <p:tgtEl>
                                          <p:spTgt spid="17"/>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randombar(horizontal)">
                                      <p:cBhvr>
                                        <p:cTn id="46" dur="500"/>
                                        <p:tgtEl>
                                          <p:spTgt spid="18"/>
                                        </p:tgtEl>
                                      </p:cBhvr>
                                    </p:animEffect>
                                  </p:childTnLst>
                                </p:cTn>
                              </p:par>
                              <p:par>
                                <p:cTn id="47" presetID="14" presetClass="entr" presetSubtype="1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randombar(horizontal)">
                                      <p:cBhvr>
                                        <p:cTn id="49" dur="500"/>
                                        <p:tgtEl>
                                          <p:spTgt spid="1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randombar(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5" grpId="0"/>
      <p:bldP spid="16" grpId="0"/>
      <p:bldP spid="17" grpId="0" animBg="1"/>
      <p:bldP spid="18" grpId="0"/>
      <p:bldP spid="21" grpId="0"/>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D047D-9FA8-81D4-65CB-0CA1BB3FFC8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CF999DD-E855-9228-A3BC-1EC4DE311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5F0056DD-27B8-ED77-1917-D2166091F94B}"/>
              </a:ext>
            </a:extLst>
          </p:cNvPr>
          <p:cNvPicPr>
            <a:picLocks noChangeAspect="1"/>
          </p:cNvPicPr>
          <p:nvPr/>
        </p:nvPicPr>
        <p:blipFill>
          <a:blip r:embed="rId3"/>
          <a:stretch>
            <a:fillRect/>
          </a:stretch>
        </p:blipFill>
        <p:spPr>
          <a:xfrm>
            <a:off x="1839984" y="1002182"/>
            <a:ext cx="7562903" cy="697289"/>
          </a:xfrm>
          <a:prstGeom prst="rect">
            <a:avLst/>
          </a:prstGeom>
        </p:spPr>
      </p:pic>
      <p:sp>
        <p:nvSpPr>
          <p:cNvPr id="6" name="文本框 5">
            <a:extLst>
              <a:ext uri="{FF2B5EF4-FFF2-40B4-BE49-F238E27FC236}">
                <a16:creationId xmlns:a16="http://schemas.microsoft.com/office/drawing/2014/main" id="{1773ECD3-8CC5-4E81-FAA0-43FCA31ED9E2}"/>
              </a:ext>
            </a:extLst>
          </p:cNvPr>
          <p:cNvSpPr txBox="1"/>
          <p:nvPr/>
        </p:nvSpPr>
        <p:spPr>
          <a:xfrm>
            <a:off x="554127" y="393235"/>
            <a:ext cx="8414308" cy="461665"/>
          </a:xfrm>
          <a:prstGeom prst="rect">
            <a:avLst/>
          </a:prstGeom>
          <a:noFill/>
        </p:spPr>
        <p:txBody>
          <a:bodyPr wrap="square">
            <a:spAutoFit/>
          </a:bodyPr>
          <a:lstStyle/>
          <a:p>
            <a:r>
              <a:rPr lang="zh-CN" altLang="en-US" sz="2400" b="0" i="0" dirty="0">
                <a:solidFill>
                  <a:srgbClr val="060607"/>
                </a:solidFill>
                <a:effectLst/>
                <a:latin typeface="微软雅黑" panose="020B0503020204020204" pitchFamily="34" charset="-122"/>
                <a:ea typeface="微软雅黑" panose="020B0503020204020204" pitchFamily="34" charset="-122"/>
              </a:rPr>
              <a:t>通过堆叠 </a:t>
            </a:r>
            <a:r>
              <a:rPr lang="en-US" altLang="zh-CN" sz="2400" b="1" i="0" dirty="0">
                <a:solidFill>
                  <a:srgbClr val="060607"/>
                </a:solidFill>
                <a:effectLst/>
                <a:latin typeface="微软雅黑" panose="020B0503020204020204" pitchFamily="34" charset="-122"/>
                <a:ea typeface="微软雅黑" panose="020B0503020204020204" pitchFamily="34" charset="-122"/>
              </a:rPr>
              <a:t>q</a:t>
            </a:r>
            <a:r>
              <a:rPr lang="zh-CN" altLang="en-US" sz="2400" b="0" i="0" dirty="0">
                <a:solidFill>
                  <a:srgbClr val="060607"/>
                </a:solidFill>
                <a:effectLst/>
                <a:latin typeface="微软雅黑" panose="020B0503020204020204" pitchFamily="34" charset="-122"/>
                <a:ea typeface="微软雅黑" panose="020B0503020204020204" pitchFamily="34" charset="-122"/>
              </a:rPr>
              <a:t> 维图像向量来构建类别特定的模型（预测器）：</a:t>
            </a:r>
            <a:endParaRPr lang="zh-CN" altLang="en-US" sz="2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626AC7F-4DCB-FABD-248E-5F2BF3698E49}"/>
              </a:ext>
            </a:extLst>
          </p:cNvPr>
          <p:cNvSpPr txBox="1"/>
          <p:nvPr/>
        </p:nvSpPr>
        <p:spPr>
          <a:xfrm>
            <a:off x="1839984" y="1934535"/>
            <a:ext cx="7611657" cy="461665"/>
          </a:xfrm>
          <a:prstGeom prst="rect">
            <a:avLst/>
          </a:prstGeom>
          <a:noFill/>
        </p:spPr>
        <p:txBody>
          <a:bodyPr wrap="square">
            <a:spAutoFit/>
          </a:bodyPr>
          <a:lstStyle/>
          <a:p>
            <a:r>
              <a:rPr lang="zh-CN" altLang="en-US" sz="2400" b="0" i="0" dirty="0">
                <a:solidFill>
                  <a:srgbClr val="060607"/>
                </a:solidFill>
                <a:effectLst/>
                <a:highlight>
                  <a:srgbClr val="FFFF00"/>
                </a:highlight>
                <a:latin typeface="微软雅黑" panose="020B0503020204020204" pitchFamily="34" charset="-122"/>
                <a:ea typeface="微软雅黑" panose="020B0503020204020204" pitchFamily="34" charset="-122"/>
              </a:rPr>
              <a:t>在训练阶段，每个类别 </a:t>
            </a:r>
            <a:r>
              <a:rPr lang="en-US" altLang="zh-CN" sz="2400" b="1" i="0" dirty="0" err="1">
                <a:solidFill>
                  <a:srgbClr val="060607"/>
                </a:solidFill>
                <a:effectLst/>
                <a:highlight>
                  <a:srgbClr val="FFFF00"/>
                </a:highlight>
                <a:latin typeface="微软雅黑" panose="020B0503020204020204" pitchFamily="34" charset="-122"/>
                <a:ea typeface="微软雅黑" panose="020B0503020204020204" pitchFamily="34" charset="-122"/>
              </a:rPr>
              <a:t>i</a:t>
            </a:r>
            <a:r>
              <a:rPr lang="zh-CN" altLang="en-US" sz="2400" b="0" i="0" dirty="0">
                <a:solidFill>
                  <a:srgbClr val="060607"/>
                </a:solidFill>
                <a:effectLst/>
                <a:highlight>
                  <a:srgbClr val="FFFF00"/>
                </a:highlight>
                <a:latin typeface="微软雅黑" panose="020B0503020204020204" pitchFamily="34" charset="-122"/>
                <a:ea typeface="微软雅黑" panose="020B0503020204020204" pitchFamily="34" charset="-122"/>
              </a:rPr>
              <a:t> 通过一个向量子空间 </a:t>
            </a:r>
            <a:r>
              <a:rPr lang="en-US" altLang="zh-CN" sz="2400" b="1" i="0" dirty="0">
                <a:solidFill>
                  <a:srgbClr val="060607"/>
                </a:solidFill>
                <a:effectLst/>
                <a:highlight>
                  <a:srgbClr val="FFFF00"/>
                </a:highlight>
                <a:latin typeface="微软雅黑" panose="020B0503020204020204" pitchFamily="34" charset="-122"/>
                <a:ea typeface="微软雅黑" panose="020B0503020204020204" pitchFamily="34" charset="-122"/>
              </a:rPr>
              <a:t>Xi</a:t>
            </a:r>
            <a:r>
              <a:rPr lang="zh-CN" altLang="en-US" sz="2400" b="0" i="0" dirty="0">
                <a:solidFill>
                  <a:srgbClr val="060607"/>
                </a:solidFill>
                <a:effectLst/>
                <a:highlight>
                  <a:srgbClr val="FFFF00"/>
                </a:highlight>
                <a:latin typeface="微软雅黑" panose="020B0503020204020204" pitchFamily="34" charset="-122"/>
                <a:ea typeface="微软雅黑" panose="020B0503020204020204" pitchFamily="34" charset="-122"/>
              </a:rPr>
              <a:t> 表示</a:t>
            </a:r>
            <a:endParaRPr lang="zh-CN" altLang="en-US" sz="2400" dirty="0">
              <a:highlight>
                <a:srgbClr val="FFFF00"/>
              </a:highligh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B17D1AA-DCB2-613F-C6F7-FDA5DB6BE832}"/>
              </a:ext>
            </a:extLst>
          </p:cNvPr>
          <p:cNvSpPr txBox="1"/>
          <p:nvPr/>
        </p:nvSpPr>
        <p:spPr>
          <a:xfrm>
            <a:off x="531876" y="2750913"/>
            <a:ext cx="1112824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LRC</a:t>
            </a:r>
            <a:r>
              <a:rPr lang="zh-CN" altLang="en-US" sz="2400" dirty="0">
                <a:latin typeface="微软雅黑" panose="020B0503020204020204" pitchFamily="34" charset="-122"/>
                <a:ea typeface="微软雅黑" panose="020B0503020204020204" pitchFamily="34" charset="-122"/>
              </a:rPr>
              <a:t>的任务是，拿到一张新的图片之后，使用线性回归的方法对未知图片进行分类</a:t>
            </a:r>
          </a:p>
        </p:txBody>
      </p:sp>
      <p:pic>
        <p:nvPicPr>
          <p:cNvPr id="13" name="图片 12">
            <a:extLst>
              <a:ext uri="{FF2B5EF4-FFF2-40B4-BE49-F238E27FC236}">
                <a16:creationId xmlns:a16="http://schemas.microsoft.com/office/drawing/2014/main" id="{9D128972-9CFF-5CBC-3C61-BC5C315F822F}"/>
              </a:ext>
            </a:extLst>
          </p:cNvPr>
          <p:cNvPicPr>
            <a:picLocks noChangeAspect="1"/>
          </p:cNvPicPr>
          <p:nvPr/>
        </p:nvPicPr>
        <p:blipFill>
          <a:blip r:embed="rId4"/>
          <a:stretch>
            <a:fillRect/>
          </a:stretch>
        </p:blipFill>
        <p:spPr>
          <a:xfrm>
            <a:off x="606555" y="3861515"/>
            <a:ext cx="1687495" cy="2053118"/>
          </a:xfrm>
          <a:prstGeom prst="rect">
            <a:avLst/>
          </a:prstGeom>
        </p:spPr>
      </p:pic>
      <p:sp>
        <p:nvSpPr>
          <p:cNvPr id="14" name="文本框 13">
            <a:extLst>
              <a:ext uri="{FF2B5EF4-FFF2-40B4-BE49-F238E27FC236}">
                <a16:creationId xmlns:a16="http://schemas.microsoft.com/office/drawing/2014/main" id="{A1C427BD-554B-C9E2-F109-60629A4FF044}"/>
              </a:ext>
            </a:extLst>
          </p:cNvPr>
          <p:cNvSpPr txBox="1"/>
          <p:nvPr/>
        </p:nvSpPr>
        <p:spPr>
          <a:xfrm>
            <a:off x="841248" y="6076608"/>
            <a:ext cx="18288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未知图片</a:t>
            </a:r>
            <a:r>
              <a:rPr lang="en-US" altLang="zh-CN" b="1" dirty="0">
                <a:latin typeface="微软雅黑" panose="020B0503020204020204" pitchFamily="34" charset="-122"/>
                <a:ea typeface="微软雅黑" panose="020B0503020204020204" pitchFamily="34" charset="-122"/>
              </a:rPr>
              <a:t>z</a:t>
            </a:r>
            <a:endParaRPr lang="zh-CN" altLang="en-US"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8F20B15E-CFA9-9FAE-F37E-6817166810C5}"/>
              </a:ext>
            </a:extLst>
          </p:cNvPr>
          <p:cNvPicPr>
            <a:picLocks noChangeAspect="1"/>
          </p:cNvPicPr>
          <p:nvPr/>
        </p:nvPicPr>
        <p:blipFill>
          <a:blip r:embed="rId5"/>
          <a:stretch>
            <a:fillRect/>
          </a:stretch>
        </p:blipFill>
        <p:spPr>
          <a:xfrm>
            <a:off x="3411202" y="3447642"/>
            <a:ext cx="3062752" cy="2880864"/>
          </a:xfrm>
          <a:prstGeom prst="rect">
            <a:avLst/>
          </a:prstGeom>
        </p:spPr>
      </p:pic>
      <p:sp>
        <p:nvSpPr>
          <p:cNvPr id="18" name="文本框 17">
            <a:extLst>
              <a:ext uri="{FF2B5EF4-FFF2-40B4-BE49-F238E27FC236}">
                <a16:creationId xmlns:a16="http://schemas.microsoft.com/office/drawing/2014/main" id="{39E715E8-1229-D8A3-0777-036FEB4CFEE8}"/>
              </a:ext>
            </a:extLst>
          </p:cNvPr>
          <p:cNvSpPr txBox="1"/>
          <p:nvPr/>
        </p:nvSpPr>
        <p:spPr>
          <a:xfrm>
            <a:off x="4732020" y="6368995"/>
            <a:ext cx="388620" cy="584775"/>
          </a:xfrm>
          <a:prstGeom prst="rect">
            <a:avLst/>
          </a:prstGeom>
          <a:noFill/>
        </p:spPr>
        <p:txBody>
          <a:bodyPr wrap="square">
            <a:spAutoFit/>
          </a:bodyPr>
          <a:lstStyle/>
          <a:p>
            <a:r>
              <a:rPr lang="en-US" altLang="zh-CN" sz="3200" b="1" i="0" dirty="0">
                <a:solidFill>
                  <a:srgbClr val="060607"/>
                </a:solidFill>
                <a:effectLst/>
                <a:latin typeface="微软雅黑" panose="020B0503020204020204" pitchFamily="34" charset="-122"/>
                <a:ea typeface="微软雅黑" panose="020B0503020204020204" pitchFamily="34" charset="-122"/>
              </a:rPr>
              <a:t>X</a:t>
            </a:r>
            <a:endParaRPr lang="zh-CN" altLang="en-US" sz="3200" dirty="0"/>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AA483BF3-5719-91B1-6610-4C638CC4B9AE}"/>
                  </a:ext>
                </a:extLst>
              </p:cNvPr>
              <p:cNvSpPr txBox="1"/>
              <p:nvPr/>
            </p:nvSpPr>
            <p:spPr>
              <a:xfrm>
                <a:off x="7671817" y="4562898"/>
                <a:ext cx="1640434"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𝒛</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𝒒</m:t>
                      </m:r>
                      <m:r>
                        <a:rPr lang="en-US" altLang="zh-CN" sz="1800" b="1" i="1" smtClean="0">
                          <a:solidFill>
                            <a:schemeClr val="tx1"/>
                          </a:solidFill>
                          <a:latin typeface="Cambria Math" panose="02040503050406030204" pitchFamily="18" charset="0"/>
                          <a:ea typeface="Cambria Math" panose="02040503050406030204" pitchFamily="18" charset="0"/>
                        </a:rPr>
                        <m:t>∈</m:t>
                      </m:r>
                      <m:sSup>
                        <m:sSupPr>
                          <m:ctrlPr>
                            <a:rPr lang="en-US" altLang="zh-CN" sz="1800" b="1" i="1" smtClean="0">
                              <a:solidFill>
                                <a:schemeClr val="tx1"/>
                              </a:solidFill>
                              <a:latin typeface="Cambria Math" panose="02040503050406030204" pitchFamily="18" charset="0"/>
                              <a:ea typeface="Cambria Math" panose="02040503050406030204" pitchFamily="18" charset="0"/>
                            </a:rPr>
                          </m:ctrlPr>
                        </m:sSupPr>
                        <m:e>
                          <m:r>
                            <a:rPr lang="en-US" altLang="zh-CN" sz="1800" b="1" i="1" smtClean="0">
                              <a:solidFill>
                                <a:schemeClr val="tx1"/>
                              </a:solidFill>
                              <a:latin typeface="Cambria Math" panose="02040503050406030204" pitchFamily="18" charset="0"/>
                              <a:ea typeface="Cambria Math" panose="02040503050406030204" pitchFamily="18" charset="0"/>
                            </a:rPr>
                            <m:t>ℝ</m:t>
                          </m:r>
                        </m:e>
                        <m:sup>
                          <m:r>
                            <a:rPr lang="en-US" altLang="zh-CN" b="1" i="1">
                              <a:solidFill>
                                <a:schemeClr val="tx1"/>
                              </a:solidFill>
                              <a:latin typeface="Cambria Math" panose="02040503050406030204" pitchFamily="18" charset="0"/>
                              <a:ea typeface="Cambria Math" panose="02040503050406030204" pitchFamily="18" charset="0"/>
                            </a:rPr>
                            <m:t>𝒒</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𝟏</m:t>
                          </m:r>
                        </m:sup>
                      </m:sSup>
                    </m:oMath>
                  </m:oMathPara>
                </a14:m>
                <a:endParaRPr lang="zh-CN" altLang="en-US" b="1" dirty="0">
                  <a:solidFill>
                    <a:schemeClr val="tx1"/>
                  </a:solidFill>
                </a:endParaRPr>
              </a:p>
            </p:txBody>
          </p:sp>
        </mc:Choice>
        <mc:Fallback>
          <p:sp>
            <p:nvSpPr>
              <p:cNvPr id="21" name="文本框 20">
                <a:extLst>
                  <a:ext uri="{FF2B5EF4-FFF2-40B4-BE49-F238E27FC236}">
                    <a16:creationId xmlns:a16="http://schemas.microsoft.com/office/drawing/2014/main" id="{AA483BF3-5719-91B1-6610-4C638CC4B9AE}"/>
                  </a:ext>
                </a:extLst>
              </p:cNvPr>
              <p:cNvSpPr txBox="1">
                <a:spLocks noRot="1" noChangeAspect="1" noMove="1" noResize="1" noEditPoints="1" noAdjustHandles="1" noChangeArrowheads="1" noChangeShapeType="1" noTextEdit="1"/>
              </p:cNvSpPr>
              <p:nvPr/>
            </p:nvSpPr>
            <p:spPr>
              <a:xfrm>
                <a:off x="7671817" y="4562898"/>
                <a:ext cx="1640434" cy="375552"/>
              </a:xfrm>
              <a:prstGeom prst="rect">
                <a:avLst/>
              </a:prstGeom>
              <a:blipFill>
                <a:blip r:embed="rId6"/>
                <a:stretch>
                  <a:fillRect b="-6557"/>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5F5429CE-E225-BBA0-BF0D-AA4169151D4B}"/>
              </a:ext>
            </a:extLst>
          </p:cNvPr>
          <p:cNvCxnSpPr>
            <a:stCxn id="13" idx="3"/>
            <a:endCxn id="16" idx="1"/>
          </p:cNvCxnSpPr>
          <p:nvPr/>
        </p:nvCxnSpPr>
        <p:spPr>
          <a:xfrm>
            <a:off x="2294050" y="4888074"/>
            <a:ext cx="1117152" cy="0"/>
          </a:xfrm>
          <a:prstGeom prst="straightConnector1">
            <a:avLst/>
          </a:prstGeom>
          <a:ln w="1905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974B945-B40C-6EF8-4DCD-22CE6F54917B}"/>
              </a:ext>
            </a:extLst>
          </p:cNvPr>
          <p:cNvSpPr txBox="1"/>
          <p:nvPr/>
        </p:nvSpPr>
        <p:spPr>
          <a:xfrm>
            <a:off x="2529460" y="4437755"/>
            <a:ext cx="646331" cy="369332"/>
          </a:xfrm>
          <a:prstGeom prst="rect">
            <a:avLst/>
          </a:prstGeom>
          <a:noFill/>
        </p:spPr>
        <p:txBody>
          <a:bodyPr wrap="none" rtlCol="0">
            <a:spAutoFit/>
          </a:bodyPr>
          <a:lstStyle/>
          <a:p>
            <a:r>
              <a:rPr lang="zh-CN" altLang="en-US" i="1" dirty="0">
                <a:solidFill>
                  <a:srgbClr val="002060"/>
                </a:solidFill>
              </a:rPr>
              <a:t>分类</a:t>
            </a:r>
          </a:p>
        </p:txBody>
      </p:sp>
      <p:sp>
        <p:nvSpPr>
          <p:cNvPr id="26" name="箭头: V 形 25">
            <a:extLst>
              <a:ext uri="{FF2B5EF4-FFF2-40B4-BE49-F238E27FC236}">
                <a16:creationId xmlns:a16="http://schemas.microsoft.com/office/drawing/2014/main" id="{49C8E9F8-3C92-4FA7-F7A8-D83897277432}"/>
              </a:ext>
            </a:extLst>
          </p:cNvPr>
          <p:cNvSpPr/>
          <p:nvPr/>
        </p:nvSpPr>
        <p:spPr>
          <a:xfrm>
            <a:off x="6837886" y="4323283"/>
            <a:ext cx="558276" cy="848563"/>
          </a:xfrm>
          <a:prstGeom prst="chevr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8" name="图片 27">
            <a:extLst>
              <a:ext uri="{FF2B5EF4-FFF2-40B4-BE49-F238E27FC236}">
                <a16:creationId xmlns:a16="http://schemas.microsoft.com/office/drawing/2014/main" id="{BD59C1A5-B635-DD0D-EFBF-F5E4D2AF1B50}"/>
              </a:ext>
            </a:extLst>
          </p:cNvPr>
          <p:cNvPicPr>
            <a:picLocks noChangeAspect="1"/>
          </p:cNvPicPr>
          <p:nvPr/>
        </p:nvPicPr>
        <p:blipFill>
          <a:blip r:embed="rId7"/>
          <a:stretch>
            <a:fillRect/>
          </a:stretch>
        </p:blipFill>
        <p:spPr>
          <a:xfrm>
            <a:off x="10825904" y="4531653"/>
            <a:ext cx="552478" cy="431822"/>
          </a:xfrm>
          <a:prstGeom prst="rect">
            <a:avLst/>
          </a:prstGeom>
        </p:spPr>
      </p:pic>
      <p:cxnSp>
        <p:nvCxnSpPr>
          <p:cNvPr id="30" name="直接箭头连接符 29">
            <a:extLst>
              <a:ext uri="{FF2B5EF4-FFF2-40B4-BE49-F238E27FC236}">
                <a16:creationId xmlns:a16="http://schemas.microsoft.com/office/drawing/2014/main" id="{B1B84C8C-DB15-93AB-5F14-D4301B980476}"/>
              </a:ext>
            </a:extLst>
          </p:cNvPr>
          <p:cNvCxnSpPr>
            <a:stCxn id="21" idx="3"/>
            <a:endCxn id="28" idx="1"/>
          </p:cNvCxnSpPr>
          <p:nvPr/>
        </p:nvCxnSpPr>
        <p:spPr>
          <a:xfrm flipV="1">
            <a:off x="9312251" y="4747564"/>
            <a:ext cx="1513653" cy="31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C919710-7C87-36BD-A1E1-EDCFD0C7A0AE}"/>
              </a:ext>
            </a:extLst>
          </p:cNvPr>
          <p:cNvSpPr txBox="1"/>
          <p:nvPr/>
        </p:nvSpPr>
        <p:spPr>
          <a:xfrm>
            <a:off x="9515079" y="4346987"/>
            <a:ext cx="1107996" cy="369332"/>
          </a:xfrm>
          <a:prstGeom prst="rect">
            <a:avLst/>
          </a:prstGeom>
          <a:noFill/>
        </p:spPr>
        <p:txBody>
          <a:bodyPr wrap="none" rtlCol="0">
            <a:spAutoFit/>
          </a:bodyPr>
          <a:lstStyle/>
          <a:p>
            <a:r>
              <a:rPr lang="zh-CN" altLang="en-US" dirty="0"/>
              <a:t>对应类别</a:t>
            </a:r>
          </a:p>
        </p:txBody>
      </p:sp>
    </p:spTree>
    <p:extLst>
      <p:ext uri="{BB962C8B-B14F-4D97-AF65-F5344CB8AC3E}">
        <p14:creationId xmlns:p14="http://schemas.microsoft.com/office/powerpoint/2010/main" val="33518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par>
                                <p:cTn id="25" presetID="6"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ircle(in)">
                                      <p:cBhvr>
                                        <p:cTn id="27" dur="2000"/>
                                        <p:tgtEl>
                                          <p:spTgt spid="13"/>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circle(in)">
                                      <p:cBhvr>
                                        <p:cTn id="30" dur="2000"/>
                                        <p:tgtEl>
                                          <p:spTgt spid="14"/>
                                        </p:tgtEl>
                                      </p:cBhvr>
                                    </p:animEffect>
                                  </p:childTnLst>
                                </p:cTn>
                              </p:par>
                              <p:par>
                                <p:cTn id="31" presetID="6" presetClass="entr" presetSubtype="16"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ircle(in)">
                                      <p:cBhvr>
                                        <p:cTn id="33" dur="2000"/>
                                        <p:tgtEl>
                                          <p:spTgt spid="16"/>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circle(in)">
                                      <p:cBhvr>
                                        <p:cTn id="36" dur="2000"/>
                                        <p:tgtEl>
                                          <p:spTgt spid="21"/>
                                        </p:tgtEl>
                                      </p:cBhvr>
                                    </p:animEffect>
                                  </p:childTnLst>
                                </p:cTn>
                              </p:par>
                              <p:par>
                                <p:cTn id="37" presetID="6"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circle(in)">
                                      <p:cBhvr>
                                        <p:cTn id="39" dur="2000"/>
                                        <p:tgtEl>
                                          <p:spTgt spid="23"/>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circle(in)">
                                      <p:cBhvr>
                                        <p:cTn id="42" dur="2000"/>
                                        <p:tgtEl>
                                          <p:spTgt spid="2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ircle(in)">
                                      <p:cBhvr>
                                        <p:cTn id="45" dur="2000"/>
                                        <p:tgtEl>
                                          <p:spTgt spid="26"/>
                                        </p:tgtEl>
                                      </p:cBhvr>
                                    </p:animEffect>
                                  </p:childTnLst>
                                </p:cTn>
                              </p:par>
                              <p:par>
                                <p:cTn id="46" presetID="6" presetClass="entr" presetSubtype="16"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circle(in)">
                                      <p:cBhvr>
                                        <p:cTn id="48" dur="2000"/>
                                        <p:tgtEl>
                                          <p:spTgt spid="28"/>
                                        </p:tgtEl>
                                      </p:cBhvr>
                                    </p:animEffect>
                                  </p:childTnLst>
                                </p:cTn>
                              </p:par>
                              <p:par>
                                <p:cTn id="49" presetID="6" presetClass="entr" presetSubtype="16"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circle(in)">
                                      <p:cBhvr>
                                        <p:cTn id="51" dur="2000"/>
                                        <p:tgtEl>
                                          <p:spTgt spid="3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circle(in)">
                                      <p:cBhvr>
                                        <p:cTn id="54" dur="2000"/>
                                        <p:tgtEl>
                                          <p:spTgt spid="31"/>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circle(in)">
                                      <p:cBhvr>
                                        <p:cTn id="5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4" grpId="0"/>
      <p:bldP spid="18" grpId="0"/>
      <p:bldP spid="21" grpId="0"/>
      <p:bldP spid="25" grpId="0"/>
      <p:bldP spid="26"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CFB0-F031-A706-BFE7-8FA3E34158A6}"/>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BF881D0-352C-3648-CDEA-3229D4D91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sp>
        <p:nvSpPr>
          <p:cNvPr id="2" name="文本框 1">
            <a:extLst>
              <a:ext uri="{FF2B5EF4-FFF2-40B4-BE49-F238E27FC236}">
                <a16:creationId xmlns:a16="http://schemas.microsoft.com/office/drawing/2014/main" id="{F209F061-A371-4D0F-C472-B097C4EDF49D}"/>
              </a:ext>
            </a:extLst>
          </p:cNvPr>
          <p:cNvSpPr txBox="1"/>
          <p:nvPr/>
        </p:nvSpPr>
        <p:spPr>
          <a:xfrm>
            <a:off x="285293" y="468173"/>
            <a:ext cx="7725192"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如何判断一张图片对应一个类别？依据是什么？</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2FE549F6-2A10-2A55-3468-3D195460257F}"/>
                  </a:ext>
                </a:extLst>
              </p:cNvPr>
              <p:cNvSpPr txBox="1"/>
              <p:nvPr/>
            </p:nvSpPr>
            <p:spPr>
              <a:xfrm>
                <a:off x="1784261" y="1461744"/>
                <a:ext cx="7551115" cy="669992"/>
              </a:xfrm>
              <a:prstGeom prst="rect">
                <a:avLst/>
              </a:prstGeom>
              <a:noFill/>
            </p:spPr>
            <p:txBody>
              <a:bodyPr wrap="square">
                <a:spAutoFit/>
              </a:bodyPr>
              <a:lstStyle/>
              <a:p>
                <a:r>
                  <a:rPr lang="zh-CN" altLang="en-US" b="1" i="0" dirty="0">
                    <a:solidFill>
                      <a:srgbClr val="FF0000"/>
                    </a:solidFill>
                    <a:effectLst/>
                    <a:latin typeface="微软雅黑" panose="020B0503020204020204" pitchFamily="34" charset="-122"/>
                    <a:ea typeface="微软雅黑" panose="020B0503020204020204" pitchFamily="34" charset="-122"/>
                  </a:rPr>
                  <a:t>如果 </a:t>
                </a:r>
                <a14:m>
                  <m:oMath xmlns:m="http://schemas.openxmlformats.org/officeDocument/2006/math">
                    <m:r>
                      <a:rPr lang="en-US" altLang="zh-CN" sz="1800" b="1" i="1" dirty="0" smtClean="0">
                        <a:solidFill>
                          <a:srgbClr val="FF0000"/>
                        </a:solidFill>
                        <a:latin typeface="Cambria Math" panose="02040503050406030204" pitchFamily="18" charset="0"/>
                      </a:rPr>
                      <m:t>𝒚</m:t>
                    </m:r>
                  </m:oMath>
                </a14:m>
                <a:r>
                  <a:rPr lang="zh-CN" altLang="en-US" b="1" i="0" dirty="0">
                    <a:solidFill>
                      <a:srgbClr val="FF0000"/>
                    </a:solidFill>
                    <a:effectLst/>
                    <a:latin typeface="微软雅黑" panose="020B0503020204020204" pitchFamily="34" charset="-122"/>
                    <a:ea typeface="微软雅黑" panose="020B0503020204020204" pitchFamily="34" charset="-122"/>
                  </a:rPr>
                  <a:t> 属于类别 </a:t>
                </a:r>
                <a14:m>
                  <m:oMath xmlns:m="http://schemas.openxmlformats.org/officeDocument/2006/math">
                    <m:r>
                      <a:rPr lang="en-US" altLang="zh-CN" b="1" i="1" dirty="0">
                        <a:solidFill>
                          <a:srgbClr val="FF0000"/>
                        </a:solidFill>
                        <a:latin typeface="Cambria Math" panose="02040503050406030204" pitchFamily="18" charset="0"/>
                      </a:rPr>
                      <m:t>𝐢</m:t>
                    </m:r>
                    <m:r>
                      <a:rPr lang="en-US" altLang="zh-CN" b="1" i="1" dirty="0">
                        <a:solidFill>
                          <a:srgbClr val="FF0000"/>
                        </a:solidFill>
                        <a:latin typeface="Cambria Math" panose="02040503050406030204" pitchFamily="18" charset="0"/>
                      </a:rPr>
                      <m:t> </m:t>
                    </m:r>
                  </m:oMath>
                </a14:m>
                <a:r>
                  <a:rPr lang="zh-CN" altLang="en-US" b="1" i="0" dirty="0">
                    <a:solidFill>
                      <a:srgbClr val="FF0000"/>
                    </a:solidFill>
                    <a:effectLst/>
                    <a:latin typeface="微软雅黑" panose="020B0503020204020204" pitchFamily="34" charset="-122"/>
                    <a:ea typeface="微软雅黑" panose="020B0503020204020204" pitchFamily="34" charset="-122"/>
                  </a:rPr>
                  <a:t>，那么它应该可以表示为同一类别训练图像的线性组合（位于同一子空间中）</a:t>
                </a:r>
                <a:endParaRPr lang="zh-CN" altLang="en-US" b="1" dirty="0">
                  <a:solidFill>
                    <a:srgbClr val="FF0000"/>
                  </a:solidFill>
                  <a:latin typeface="微软雅黑" panose="020B0503020204020204" pitchFamily="34" charset="-122"/>
                  <a:ea typeface="微软雅黑" panose="020B0503020204020204" pitchFamily="34" charset="-122"/>
                </a:endParaRPr>
              </a:p>
            </p:txBody>
          </p:sp>
        </mc:Choice>
        <mc:Fallback>
          <p:sp>
            <p:nvSpPr>
              <p:cNvPr id="5" name="文本框 4">
                <a:extLst>
                  <a:ext uri="{FF2B5EF4-FFF2-40B4-BE49-F238E27FC236}">
                    <a16:creationId xmlns:a16="http://schemas.microsoft.com/office/drawing/2014/main" id="{2FE549F6-2A10-2A55-3468-3D195460257F}"/>
                  </a:ext>
                </a:extLst>
              </p:cNvPr>
              <p:cNvSpPr txBox="1">
                <a:spLocks noRot="1" noChangeAspect="1" noMove="1" noResize="1" noEditPoints="1" noAdjustHandles="1" noChangeArrowheads="1" noChangeShapeType="1" noTextEdit="1"/>
              </p:cNvSpPr>
              <p:nvPr/>
            </p:nvSpPr>
            <p:spPr>
              <a:xfrm>
                <a:off x="1784261" y="1461744"/>
                <a:ext cx="7551115" cy="669992"/>
              </a:xfrm>
              <a:prstGeom prst="rect">
                <a:avLst/>
              </a:prstGeom>
              <a:blipFill>
                <a:blip r:embed="rId3"/>
                <a:stretch>
                  <a:fillRect l="-727" t="-5455" r="-404" b="-100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C238DBC-733D-74CE-7AFE-F1F6D61F990D}"/>
              </a:ext>
            </a:extLst>
          </p:cNvPr>
          <p:cNvPicPr>
            <a:picLocks noChangeAspect="1"/>
          </p:cNvPicPr>
          <p:nvPr/>
        </p:nvPicPr>
        <p:blipFill>
          <a:blip r:embed="rId4"/>
          <a:stretch>
            <a:fillRect/>
          </a:stretch>
        </p:blipFill>
        <p:spPr>
          <a:xfrm>
            <a:off x="2673437" y="2208217"/>
            <a:ext cx="5794575" cy="740418"/>
          </a:xfrm>
          <a:prstGeom prst="rect">
            <a:avLst/>
          </a:prstGeom>
        </p:spPr>
      </p:pic>
      <p:sp>
        <p:nvSpPr>
          <p:cNvPr id="8" name="文本框 7">
            <a:extLst>
              <a:ext uri="{FF2B5EF4-FFF2-40B4-BE49-F238E27FC236}">
                <a16:creationId xmlns:a16="http://schemas.microsoft.com/office/drawing/2014/main" id="{F0D5DB6D-0CB5-C32E-1392-6AE1BABC33BD}"/>
              </a:ext>
            </a:extLst>
          </p:cNvPr>
          <p:cNvSpPr txBox="1"/>
          <p:nvPr/>
        </p:nvSpPr>
        <p:spPr>
          <a:xfrm>
            <a:off x="1638605" y="3183044"/>
            <a:ext cx="779800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这个公式具体表达了一个什么意思呢？就是一张新的图片，它的每一个像素都可以由某个类别所有图像的对应像素线性组合得到，那么它就属于该类别。</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E59EABF8-071B-2B01-2EA3-E657440310F2}"/>
                  </a:ext>
                </a:extLst>
              </p:cNvPr>
              <p:cNvSpPr txBox="1"/>
              <p:nvPr/>
            </p:nvSpPr>
            <p:spPr>
              <a:xfrm>
                <a:off x="285293" y="4299726"/>
                <a:ext cx="4169664" cy="384208"/>
              </a:xfrm>
              <a:prstGeom prst="rect">
                <a:avLst/>
              </a:prstGeom>
              <a:noFill/>
            </p:spPr>
            <p:txBody>
              <a:bodyPr wrap="square">
                <a:spAutoFit/>
              </a:bodyPr>
              <a:lstStyle/>
              <a:p>
                <a:r>
                  <a:rPr lang="zh-CN" altLang="en-US" b="1" i="0" dirty="0">
                    <a:effectLst/>
                    <a:highlight>
                      <a:srgbClr val="FFFF00"/>
                    </a:highlight>
                    <a:latin typeface="微软雅黑" panose="020B0503020204020204" pitchFamily="34" charset="-122"/>
                    <a:ea typeface="微软雅黑" panose="020B0503020204020204" pitchFamily="34" charset="-122"/>
                  </a:rPr>
                  <a:t>通过最小二乘估计来估计 </a:t>
                </a:r>
                <a14:m>
                  <m:oMath xmlns:m="http://schemas.openxmlformats.org/officeDocument/2006/math">
                    <m:sSub>
                      <m:sSubPr>
                        <m:ctrlPr>
                          <a:rPr lang="en-US" altLang="zh-CN" sz="1800" b="1" i="1" dirty="0" smtClean="0">
                            <a:solidFill>
                              <a:srgbClr val="C00000"/>
                            </a:solidFill>
                            <a:latin typeface="Cambria Math" panose="02040503050406030204" pitchFamily="18" charset="0"/>
                          </a:rPr>
                        </m:ctrlPr>
                      </m:sSubPr>
                      <m:e>
                        <m:acc>
                          <m:accPr>
                            <m:chr m:val="̂"/>
                            <m:ctrlPr>
                              <a:rPr lang="en-US" altLang="zh-CN" sz="1800" b="1" i="1" dirty="0" smtClean="0">
                                <a:solidFill>
                                  <a:srgbClr val="C00000"/>
                                </a:solidFill>
                                <a:latin typeface="Cambria Math" panose="02040503050406030204" pitchFamily="18" charset="0"/>
                              </a:rPr>
                            </m:ctrlPr>
                          </m:accPr>
                          <m:e>
                            <m:r>
                              <a:rPr lang="en-US" altLang="zh-CN" sz="1800" b="1" i="1" dirty="0" smtClean="0">
                                <a:solidFill>
                                  <a:srgbClr val="C00000"/>
                                </a:solidFill>
                                <a:latin typeface="Cambria Math" panose="02040503050406030204" pitchFamily="18" charset="0"/>
                              </a:rPr>
                              <m:t> </m:t>
                            </m:r>
                            <m:r>
                              <a:rPr lang="zh-CN" altLang="en-US" sz="1800" b="1" i="1" dirty="0" smtClean="0">
                                <a:solidFill>
                                  <a:srgbClr val="C00000"/>
                                </a:solidFill>
                                <a:latin typeface="Cambria Math" panose="02040503050406030204" pitchFamily="18" charset="0"/>
                              </a:rPr>
                              <m:t>𝜷</m:t>
                            </m:r>
                          </m:e>
                        </m:acc>
                      </m:e>
                      <m:sub>
                        <m:r>
                          <a:rPr lang="en-US" altLang="zh-CN" sz="1800" b="1" i="1" dirty="0">
                            <a:solidFill>
                              <a:srgbClr val="C00000"/>
                            </a:solidFill>
                            <a:latin typeface="Cambria Math" panose="02040503050406030204" pitchFamily="18" charset="0"/>
                          </a:rPr>
                          <m:t>𝒊</m:t>
                        </m:r>
                      </m:sub>
                    </m:sSub>
                    <m:r>
                      <a:rPr lang="en-US" altLang="zh-CN" sz="1800" b="1" i="1" dirty="0">
                        <a:solidFill>
                          <a:srgbClr val="C00000"/>
                        </a:solidFill>
                        <a:latin typeface="Cambria Math" panose="02040503050406030204" pitchFamily="18" charset="0"/>
                      </a:rPr>
                      <m:t> </m:t>
                    </m:r>
                  </m:oMath>
                </a14:m>
                <a:r>
                  <a:rPr lang="zh-CN" altLang="en-US" b="1" i="0" dirty="0">
                    <a:effectLst/>
                    <a:highlight>
                      <a:srgbClr val="FFFF00"/>
                    </a:highlight>
                    <a:latin typeface="微软雅黑" panose="020B0503020204020204" pitchFamily="34" charset="-122"/>
                    <a:ea typeface="微软雅黑" panose="020B0503020204020204" pitchFamily="34" charset="-122"/>
                  </a:rPr>
                  <a:t>，得到： </a:t>
                </a:r>
                <a:endParaRPr lang="zh-CN" altLang="en-US" b="1" dirty="0">
                  <a:highlight>
                    <a:srgbClr val="FFFF00"/>
                  </a:highlight>
                  <a:latin typeface="微软雅黑" panose="020B0503020204020204" pitchFamily="34" charset="-122"/>
                  <a:ea typeface="微软雅黑" panose="020B0503020204020204" pitchFamily="34" charset="-122"/>
                </a:endParaRPr>
              </a:p>
            </p:txBody>
          </p:sp>
        </mc:Choice>
        <mc:Fallback>
          <p:sp>
            <p:nvSpPr>
              <p:cNvPr id="10" name="文本框 9">
                <a:extLst>
                  <a:ext uri="{FF2B5EF4-FFF2-40B4-BE49-F238E27FC236}">
                    <a16:creationId xmlns:a16="http://schemas.microsoft.com/office/drawing/2014/main" id="{E59EABF8-071B-2B01-2EA3-E657440310F2}"/>
                  </a:ext>
                </a:extLst>
              </p:cNvPr>
              <p:cNvSpPr txBox="1">
                <a:spLocks noRot="1" noChangeAspect="1" noMove="1" noResize="1" noEditPoints="1" noAdjustHandles="1" noChangeArrowheads="1" noChangeShapeType="1" noTextEdit="1"/>
              </p:cNvSpPr>
              <p:nvPr/>
            </p:nvSpPr>
            <p:spPr>
              <a:xfrm>
                <a:off x="285293" y="4299726"/>
                <a:ext cx="4169664" cy="384208"/>
              </a:xfrm>
              <a:prstGeom prst="rect">
                <a:avLst/>
              </a:prstGeom>
              <a:blipFill>
                <a:blip r:embed="rId5"/>
                <a:stretch>
                  <a:fillRect l="-1316" t="-3175" b="-2539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80762B7B-48C2-C6FC-C0EE-7DFB1ECC42E0}"/>
              </a:ext>
            </a:extLst>
          </p:cNvPr>
          <p:cNvPicPr>
            <a:picLocks noChangeAspect="1"/>
          </p:cNvPicPr>
          <p:nvPr/>
        </p:nvPicPr>
        <p:blipFill>
          <a:blip r:embed="rId6"/>
          <a:stretch>
            <a:fillRect/>
          </a:stretch>
        </p:blipFill>
        <p:spPr>
          <a:xfrm>
            <a:off x="2647843" y="4846249"/>
            <a:ext cx="5532637" cy="1265769"/>
          </a:xfrm>
          <a:prstGeom prst="rect">
            <a:avLst/>
          </a:prstGeom>
        </p:spPr>
      </p:pic>
    </p:spTree>
    <p:extLst>
      <p:ext uri="{BB962C8B-B14F-4D97-AF65-F5344CB8AC3E}">
        <p14:creationId xmlns:p14="http://schemas.microsoft.com/office/powerpoint/2010/main" val="15525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22B01-6AC7-4F21-C853-029ED20F218E}"/>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1D36FA2-64DB-4CC3-4804-B64EC41B4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p:pic>
        <p:nvPicPr>
          <p:cNvPr id="3" name="图片 2">
            <a:extLst>
              <a:ext uri="{FF2B5EF4-FFF2-40B4-BE49-F238E27FC236}">
                <a16:creationId xmlns:a16="http://schemas.microsoft.com/office/drawing/2014/main" id="{45C1020C-8EDA-0764-7C2E-F1A49C4B7404}"/>
              </a:ext>
            </a:extLst>
          </p:cNvPr>
          <p:cNvPicPr>
            <a:picLocks noChangeAspect="1"/>
          </p:cNvPicPr>
          <p:nvPr/>
        </p:nvPicPr>
        <p:blipFill>
          <a:blip r:embed="rId3"/>
          <a:stretch>
            <a:fillRect/>
          </a:stretch>
        </p:blipFill>
        <p:spPr>
          <a:xfrm>
            <a:off x="2270150" y="377139"/>
            <a:ext cx="7402982" cy="6103721"/>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8BF520C-156A-FC0B-196C-0CBC454485C2}"/>
                  </a:ext>
                </a:extLst>
              </p:cNvPr>
              <p:cNvSpPr txBox="1"/>
              <p:nvPr/>
            </p:nvSpPr>
            <p:spPr>
              <a:xfrm>
                <a:off x="351131" y="2904135"/>
                <a:ext cx="1645920" cy="679481"/>
              </a:xfrm>
              <a:prstGeom prst="rect">
                <a:avLst/>
              </a:prstGeom>
              <a:noFill/>
            </p:spPr>
            <p:txBody>
              <a:bodyPr wrap="square" rtlCol="0">
                <a:spAutoFit/>
              </a:bodyPr>
              <a:lstStyle/>
              <a:p>
                <a:r>
                  <a:rPr lang="zh-CN" altLang="en-US" b="1" dirty="0">
                    <a:solidFill>
                      <a:schemeClr val="tx1"/>
                    </a:solidFill>
                    <a:latin typeface="微软雅黑" panose="020B0503020204020204" pitchFamily="34" charset="-122"/>
                    <a:ea typeface="微软雅黑" panose="020B0503020204020204" pitchFamily="34" charset="-122"/>
                  </a:rPr>
                  <a:t>右边是</a:t>
                </a:r>
                <a14:m>
                  <m:oMath xmlns:m="http://schemas.openxmlformats.org/officeDocument/2006/math">
                    <m:sSub>
                      <m:sSubPr>
                        <m:ctrlPr>
                          <a:rPr lang="en-US" altLang="zh-CN" sz="1800" b="1" i="1" dirty="0" smtClean="0">
                            <a:solidFill>
                              <a:schemeClr val="tx1"/>
                            </a:solidFill>
                            <a:latin typeface="Cambria Math" panose="02040503050406030204" pitchFamily="18" charset="0"/>
                          </a:rPr>
                        </m:ctrlPr>
                      </m:sSubPr>
                      <m:e>
                        <m:acc>
                          <m:accPr>
                            <m:chr m:val="̂"/>
                            <m:ctrlPr>
                              <a:rPr lang="en-US" altLang="zh-CN" sz="1800" b="1" i="1" dirty="0" smtClean="0">
                                <a:solidFill>
                                  <a:schemeClr val="tx1"/>
                                </a:solidFill>
                                <a:latin typeface="Cambria Math" panose="02040503050406030204" pitchFamily="18" charset="0"/>
                              </a:rPr>
                            </m:ctrlPr>
                          </m:accPr>
                          <m:e>
                            <m:r>
                              <a:rPr lang="zh-CN" altLang="en-US" sz="1800" b="1" i="1" dirty="0" smtClean="0">
                                <a:solidFill>
                                  <a:schemeClr val="tx1"/>
                                </a:solidFill>
                                <a:latin typeface="Cambria Math" panose="02040503050406030204" pitchFamily="18" charset="0"/>
                              </a:rPr>
                              <m:t>𝜷</m:t>
                            </m:r>
                          </m:e>
                        </m:acc>
                      </m:e>
                      <m:sub>
                        <m:r>
                          <a:rPr lang="en-US" altLang="zh-CN" sz="1800" b="1" i="1" dirty="0">
                            <a:solidFill>
                              <a:schemeClr val="tx1"/>
                            </a:solidFill>
                            <a:latin typeface="Cambria Math" panose="02040503050406030204" pitchFamily="18" charset="0"/>
                          </a:rPr>
                          <m:t>𝒊</m:t>
                        </m:r>
                      </m:sub>
                    </m:sSub>
                  </m:oMath>
                </a14:m>
                <a:r>
                  <a:rPr lang="zh-CN" altLang="en-US" b="1" i="0" dirty="0">
                    <a:solidFill>
                      <a:schemeClr val="tx1"/>
                    </a:solidFill>
                    <a:effectLst/>
                    <a:latin typeface="微软雅黑" panose="020B0503020204020204" pitchFamily="34" charset="-122"/>
                    <a:ea typeface="微软雅黑" panose="020B0503020204020204" pitchFamily="34" charset="-122"/>
                  </a:rPr>
                  <a:t>具体的推导过程</a:t>
                </a:r>
                <a:endParaRPr lang="zh-CN" altLang="en-US" b="1" dirty="0">
                  <a:solidFill>
                    <a:schemeClr val="tx1"/>
                  </a:solidFill>
                  <a:latin typeface="微软雅黑" panose="020B0503020204020204" pitchFamily="34" charset="-122"/>
                  <a:ea typeface="微软雅黑" panose="020B0503020204020204" pitchFamily="34" charset="-122"/>
                </a:endParaRPr>
              </a:p>
            </p:txBody>
          </p:sp>
        </mc:Choice>
        <mc:Fallback>
          <p:sp>
            <p:nvSpPr>
              <p:cNvPr id="5" name="文本框 4">
                <a:extLst>
                  <a:ext uri="{FF2B5EF4-FFF2-40B4-BE49-F238E27FC236}">
                    <a16:creationId xmlns:a16="http://schemas.microsoft.com/office/drawing/2014/main" id="{C8BF520C-156A-FC0B-196C-0CBC454485C2}"/>
                  </a:ext>
                </a:extLst>
              </p:cNvPr>
              <p:cNvSpPr txBox="1">
                <a:spLocks noRot="1" noChangeAspect="1" noMove="1" noResize="1" noEditPoints="1" noAdjustHandles="1" noChangeArrowheads="1" noChangeShapeType="1" noTextEdit="1"/>
              </p:cNvSpPr>
              <p:nvPr/>
            </p:nvSpPr>
            <p:spPr>
              <a:xfrm>
                <a:off x="351131" y="2904135"/>
                <a:ext cx="1645920" cy="679481"/>
              </a:xfrm>
              <a:prstGeom prst="rect">
                <a:avLst/>
              </a:prstGeom>
              <a:blipFill>
                <a:blip r:embed="rId4"/>
                <a:stretch>
                  <a:fillRect l="-3333" t="-1786" b="-9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867FE63-D7D9-2F40-30A9-8D0445F8DAB1}"/>
              </a:ext>
            </a:extLst>
          </p:cNvPr>
          <p:cNvPicPr>
            <a:picLocks noChangeAspect="1"/>
          </p:cNvPicPr>
          <p:nvPr/>
        </p:nvPicPr>
        <p:blipFill>
          <a:blip r:embed="rId5"/>
          <a:stretch>
            <a:fillRect/>
          </a:stretch>
        </p:blipFill>
        <p:spPr>
          <a:xfrm>
            <a:off x="5961630" y="5997134"/>
            <a:ext cx="2114351" cy="483726"/>
          </a:xfrm>
          <a:prstGeom prst="rect">
            <a:avLst/>
          </a:prstGeom>
        </p:spPr>
      </p:pic>
    </p:spTree>
    <p:extLst>
      <p:ext uri="{BB962C8B-B14F-4D97-AF65-F5344CB8AC3E}">
        <p14:creationId xmlns:p14="http://schemas.microsoft.com/office/powerpoint/2010/main" val="11878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BC9AE-816D-2B32-BC31-C4CB3505C5E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4E76F9A-72AD-DDCC-A6B3-217CA3BC4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267" y="151372"/>
            <a:ext cx="1399451" cy="1399451"/>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DA6A9EB-19D6-46FD-F992-2B98CB838B6C}"/>
                  </a:ext>
                </a:extLst>
              </p:cNvPr>
              <p:cNvSpPr txBox="1"/>
              <p:nvPr/>
            </p:nvSpPr>
            <p:spPr>
              <a:xfrm>
                <a:off x="475488" y="554659"/>
                <a:ext cx="10029139" cy="481478"/>
              </a:xfrm>
              <a:prstGeom prst="rect">
                <a:avLst/>
              </a:prstGeom>
              <a:noFill/>
            </p:spPr>
            <p:txBody>
              <a:bodyPr wrap="square">
                <a:spAutoFit/>
              </a:bodyPr>
              <a:lstStyle/>
              <a:p>
                <a:r>
                  <a:rPr lang="zh-CN" altLang="en-US" sz="2400" b="1" i="0" dirty="0">
                    <a:solidFill>
                      <a:srgbClr val="060607"/>
                    </a:solidFill>
                    <a:effectLst/>
                    <a:latin typeface="微软雅黑" panose="020B0503020204020204" pitchFamily="34" charset="-122"/>
                    <a:ea typeface="微软雅黑" panose="020B0503020204020204" pitchFamily="34" charset="-122"/>
                  </a:rPr>
                  <a:t>通过估计的参数向量 </a:t>
                </a:r>
                <a14:m>
                  <m:oMath xmlns:m="http://schemas.openxmlformats.org/officeDocument/2006/math">
                    <m:sSub>
                      <m:sSubPr>
                        <m:ctrlPr>
                          <a:rPr lang="en-US" altLang="zh-CN" sz="2400" b="1" i="1" dirty="0" smtClean="0">
                            <a:solidFill>
                              <a:schemeClr val="tx1"/>
                            </a:solidFill>
                            <a:latin typeface="Cambria Math" panose="02040503050406030204" pitchFamily="18" charset="0"/>
                          </a:rPr>
                        </m:ctrlPr>
                      </m:sSubPr>
                      <m:e>
                        <m:acc>
                          <m:accPr>
                            <m:chr m:val="̂"/>
                            <m:ctrlPr>
                              <a:rPr lang="en-US" altLang="zh-CN" sz="2400" b="1" i="1" dirty="0" smtClean="0">
                                <a:solidFill>
                                  <a:schemeClr val="tx1"/>
                                </a:solidFill>
                                <a:latin typeface="Cambria Math" panose="02040503050406030204" pitchFamily="18" charset="0"/>
                              </a:rPr>
                            </m:ctrlPr>
                          </m:accPr>
                          <m:e>
                            <m:r>
                              <a:rPr lang="zh-CN" altLang="en-US" sz="2400" b="1" i="1" dirty="0" smtClean="0">
                                <a:solidFill>
                                  <a:schemeClr val="tx1"/>
                                </a:solidFill>
                                <a:latin typeface="Cambria Math" panose="02040503050406030204" pitchFamily="18" charset="0"/>
                              </a:rPr>
                              <m:t>𝜷</m:t>
                            </m:r>
                          </m:e>
                        </m:acc>
                      </m:e>
                      <m:sub>
                        <m:r>
                          <a:rPr lang="en-US" altLang="zh-CN" sz="2400" b="1" i="1" dirty="0">
                            <a:solidFill>
                              <a:schemeClr val="tx1"/>
                            </a:solidFill>
                            <a:latin typeface="Cambria Math" panose="02040503050406030204" pitchFamily="18" charset="0"/>
                          </a:rPr>
                          <m:t>𝒊</m:t>
                        </m:r>
                      </m:sub>
                    </m:sSub>
                  </m:oMath>
                </a14:m>
                <a:r>
                  <a:rPr lang="zh-CN" altLang="en-US" sz="2400" b="1" i="0" dirty="0">
                    <a:solidFill>
                      <a:srgbClr val="060607"/>
                    </a:solidFill>
                    <a:effectLst/>
                    <a:latin typeface="微软雅黑" panose="020B0503020204020204" pitchFamily="34" charset="-122"/>
                    <a:ea typeface="微软雅黑" panose="020B0503020204020204" pitchFamily="34" charset="-122"/>
                  </a:rPr>
                  <a:t> 和预测器 </a:t>
                </a:r>
                <a:r>
                  <a:rPr lang="en-US" altLang="zh-CN" sz="2400" b="1" i="0" dirty="0">
                    <a:solidFill>
                      <a:srgbClr val="060607"/>
                    </a:solidFill>
                    <a:effectLst/>
                    <a:latin typeface="微软雅黑" panose="020B0503020204020204" pitchFamily="34" charset="-122"/>
                    <a:ea typeface="微软雅黑" panose="020B0503020204020204" pitchFamily="34" charset="-122"/>
                  </a:rPr>
                  <a:t>Xi</a:t>
                </a:r>
                <a:r>
                  <a:rPr lang="zh-CN" altLang="en-US" sz="2400" b="1" i="0" dirty="0">
                    <a:solidFill>
                      <a:srgbClr val="060607"/>
                    </a:solidFill>
                    <a:effectLst/>
                    <a:latin typeface="微软雅黑" panose="020B0503020204020204" pitchFamily="34" charset="-122"/>
                    <a:ea typeface="微软雅黑" panose="020B0503020204020204" pitchFamily="34" charset="-122"/>
                  </a:rPr>
                  <a:t>，可以预测每个类别 </a:t>
                </a:r>
                <a:r>
                  <a:rPr lang="en-US" altLang="zh-CN" sz="2400" b="1" i="0" dirty="0" err="1">
                    <a:solidFill>
                      <a:srgbClr val="060607"/>
                    </a:solidFill>
                    <a:effectLst/>
                    <a:latin typeface="微软雅黑" panose="020B0503020204020204" pitchFamily="34" charset="-122"/>
                    <a:ea typeface="微软雅黑" panose="020B0503020204020204" pitchFamily="34" charset="-122"/>
                  </a:rPr>
                  <a:t>i</a:t>
                </a:r>
                <a:r>
                  <a:rPr lang="zh-CN" altLang="en-US" sz="2400" b="1" i="0" dirty="0">
                    <a:solidFill>
                      <a:srgbClr val="060607"/>
                    </a:solidFill>
                    <a:effectLst/>
                    <a:latin typeface="微软雅黑" panose="020B0503020204020204" pitchFamily="34" charset="-122"/>
                    <a:ea typeface="微软雅黑" panose="020B0503020204020204" pitchFamily="34" charset="-122"/>
                  </a:rPr>
                  <a:t> 的响应向量：</a:t>
                </a:r>
                <a:endParaRPr lang="zh-CN" altLang="en-US" sz="2400" b="1" dirty="0">
                  <a:latin typeface="微软雅黑" panose="020B0503020204020204" pitchFamily="34" charset="-122"/>
                  <a:ea typeface="微软雅黑" panose="020B0503020204020204" pitchFamily="34" charset="-122"/>
                </a:endParaRPr>
              </a:p>
            </p:txBody>
          </p:sp>
        </mc:Choice>
        <mc:Fallback>
          <p:sp>
            <p:nvSpPr>
              <p:cNvPr id="6" name="文本框 5">
                <a:extLst>
                  <a:ext uri="{FF2B5EF4-FFF2-40B4-BE49-F238E27FC236}">
                    <a16:creationId xmlns:a16="http://schemas.microsoft.com/office/drawing/2014/main" id="{ADA6A9EB-19D6-46FD-F992-2B98CB838B6C}"/>
                  </a:ext>
                </a:extLst>
              </p:cNvPr>
              <p:cNvSpPr txBox="1">
                <a:spLocks noRot="1" noChangeAspect="1" noMove="1" noResize="1" noEditPoints="1" noAdjustHandles="1" noChangeArrowheads="1" noChangeShapeType="1" noTextEdit="1"/>
              </p:cNvSpPr>
              <p:nvPr/>
            </p:nvSpPr>
            <p:spPr>
              <a:xfrm>
                <a:off x="475488" y="554659"/>
                <a:ext cx="10029139" cy="481478"/>
              </a:xfrm>
              <a:prstGeom prst="rect">
                <a:avLst/>
              </a:prstGeom>
              <a:blipFill>
                <a:blip r:embed="rId3"/>
                <a:stretch>
                  <a:fillRect l="-912" t="-6329" b="-2784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B80C8B4-5D15-3F13-80FB-824DBA9D739B}"/>
              </a:ext>
            </a:extLst>
          </p:cNvPr>
          <p:cNvPicPr>
            <a:picLocks noChangeAspect="1"/>
          </p:cNvPicPr>
          <p:nvPr/>
        </p:nvPicPr>
        <p:blipFill>
          <a:blip r:embed="rId4"/>
          <a:stretch>
            <a:fillRect/>
          </a:stretch>
        </p:blipFill>
        <p:spPr>
          <a:xfrm>
            <a:off x="3387892" y="1016324"/>
            <a:ext cx="4941861" cy="2129206"/>
          </a:xfrm>
          <a:prstGeom prst="rect">
            <a:avLst/>
          </a:prstGeom>
        </p:spPr>
      </p:pic>
      <p:cxnSp>
        <p:nvCxnSpPr>
          <p:cNvPr id="10" name="直接箭头连接符 9">
            <a:extLst>
              <a:ext uri="{FF2B5EF4-FFF2-40B4-BE49-F238E27FC236}">
                <a16:creationId xmlns:a16="http://schemas.microsoft.com/office/drawing/2014/main" id="{09D2AFA5-9EAB-73E2-E475-6A3908EAE61B}"/>
              </a:ext>
            </a:extLst>
          </p:cNvPr>
          <p:cNvCxnSpPr>
            <a:cxnSpLocks/>
          </p:cNvCxnSpPr>
          <p:nvPr/>
        </p:nvCxnSpPr>
        <p:spPr>
          <a:xfrm flipH="1">
            <a:off x="2750515" y="2860243"/>
            <a:ext cx="2099463" cy="74695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C55DFD04-7FFB-65AC-B99A-74087A093E83}"/>
                  </a:ext>
                </a:extLst>
              </p:cNvPr>
              <p:cNvSpPr txBox="1"/>
              <p:nvPr/>
            </p:nvSpPr>
            <p:spPr>
              <a:xfrm>
                <a:off x="519379" y="3712471"/>
                <a:ext cx="6444691"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向量</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𝑯</m:t>
                        </m:r>
                      </m:e>
                      <m:sub>
                        <m:r>
                          <a:rPr lang="en-US" altLang="zh-CN" sz="2000" b="1" i="1">
                            <a:solidFill>
                              <a:srgbClr val="FF0000"/>
                            </a:solidFill>
                            <a:latin typeface="Cambria Math" panose="02040503050406030204" pitchFamily="18" charset="0"/>
                          </a:rPr>
                          <m:t>𝒊</m:t>
                        </m:r>
                      </m:sub>
                    </m:sSub>
                  </m:oMath>
                </a14:m>
                <a:r>
                  <a:rPr lang="zh-CN" altLang="en-US" sz="2000" b="1" dirty="0">
                    <a:solidFill>
                      <a:srgbClr val="FF0000"/>
                    </a:solidFill>
                    <a:latin typeface="微软雅黑" panose="020B0503020204020204" pitchFamily="34" charset="-122"/>
                    <a:ea typeface="微软雅黑" panose="020B0503020204020204" pitchFamily="34" charset="-122"/>
                  </a:rPr>
                  <a:t>将</a:t>
                </a:r>
                <a14:m>
                  <m:oMath xmlns:m="http://schemas.openxmlformats.org/officeDocument/2006/math">
                    <m:r>
                      <a:rPr lang="en-US" altLang="zh-CN" sz="2000" b="1" i="1" dirty="0">
                        <a:solidFill>
                          <a:srgbClr val="FF0000"/>
                        </a:solidFill>
                        <a:latin typeface="Cambria Math" panose="02040503050406030204" pitchFamily="18" charset="0"/>
                      </a:rPr>
                      <m:t>𝒚</m:t>
                    </m:r>
                  </m:oMath>
                </a14:m>
                <a:r>
                  <a:rPr lang="zh-CN" altLang="en-US" sz="2000" b="1" dirty="0">
                    <a:solidFill>
                      <a:srgbClr val="FF0000"/>
                    </a:solidFill>
                    <a:latin typeface="微软雅黑" panose="020B0503020204020204" pitchFamily="34" charset="-122"/>
                    <a:ea typeface="微软雅黑" panose="020B0503020204020204" pitchFamily="34" charset="-122"/>
                  </a:rPr>
                  <a:t> 映射到了</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𝒚</m:t>
                        </m:r>
                      </m:e>
                      <m:sub>
                        <m:r>
                          <a:rPr lang="en-US" altLang="zh-CN" sz="2000" b="1" i="1">
                            <a:solidFill>
                              <a:srgbClr val="FF0000"/>
                            </a:solidFill>
                            <a:latin typeface="Cambria Math" panose="02040503050406030204" pitchFamily="18" charset="0"/>
                          </a:rPr>
                          <m:t>𝒊</m:t>
                        </m:r>
                      </m:sub>
                    </m:sSub>
                  </m:oMath>
                </a14:m>
                <a:r>
                  <a:rPr lang="zh-CN" altLang="en-US" sz="2000" b="1" dirty="0">
                    <a:solidFill>
                      <a:srgbClr val="FF0000"/>
                    </a:solidFill>
                    <a:latin typeface="微软雅黑" panose="020B0503020204020204" pitchFamily="34" charset="-122"/>
                    <a:ea typeface="微软雅黑" panose="020B0503020204020204" pitchFamily="34" charset="-122"/>
                  </a:rPr>
                  <a:t>上，所有类别的</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𝑯</m:t>
                        </m:r>
                      </m:e>
                      <m:sub>
                        <m:r>
                          <a:rPr lang="en-US" altLang="zh-CN" sz="2000" b="1" i="1">
                            <a:solidFill>
                              <a:srgbClr val="FF0000"/>
                            </a:solidFill>
                            <a:latin typeface="Cambria Math" panose="02040503050406030204" pitchFamily="18" charset="0"/>
                          </a:rPr>
                          <m:t>𝒊</m:t>
                        </m:r>
                      </m:sub>
                    </m:sSub>
                  </m:oMath>
                </a14:m>
                <a:r>
                  <a:rPr lang="zh-CN" altLang="en-US" sz="2000" b="1" dirty="0">
                    <a:solidFill>
                      <a:srgbClr val="FF0000"/>
                    </a:solidFill>
                    <a:latin typeface="微软雅黑" panose="020B0503020204020204" pitchFamily="34" charset="-122"/>
                    <a:ea typeface="微软雅黑" panose="020B0503020204020204" pitchFamily="34" charset="-122"/>
                  </a:rPr>
                  <a:t>组成了</a:t>
                </a:r>
                <a14:m>
                  <m:oMath xmlns:m="http://schemas.openxmlformats.org/officeDocument/2006/math">
                    <m:r>
                      <a:rPr lang="en-US" altLang="zh-CN" sz="2000" b="1" i="1" dirty="0">
                        <a:solidFill>
                          <a:srgbClr val="FF0000"/>
                        </a:solidFill>
                        <a:latin typeface="Cambria Math" panose="02040503050406030204" pitchFamily="18" charset="0"/>
                      </a:rPr>
                      <m:t>𝑯</m:t>
                    </m:r>
                  </m:oMath>
                </a14:m>
                <a:r>
                  <a:rPr lang="zh-CN" altLang="en-US" sz="2000" b="1" dirty="0">
                    <a:solidFill>
                      <a:srgbClr val="FF0000"/>
                    </a:solidFill>
                    <a:latin typeface="微软雅黑" panose="020B0503020204020204" pitchFamily="34" charset="-122"/>
                    <a:ea typeface="微软雅黑" panose="020B0503020204020204" pitchFamily="34" charset="-122"/>
                  </a:rPr>
                  <a:t>矩阵</a:t>
                </a:r>
              </a:p>
            </p:txBody>
          </p:sp>
        </mc:Choice>
        <mc:Fallback>
          <p:sp>
            <p:nvSpPr>
              <p:cNvPr id="11" name="文本框 10">
                <a:extLst>
                  <a:ext uri="{FF2B5EF4-FFF2-40B4-BE49-F238E27FC236}">
                    <a16:creationId xmlns:a16="http://schemas.microsoft.com/office/drawing/2014/main" id="{C55DFD04-7FFB-65AC-B99A-74087A093E83}"/>
                  </a:ext>
                </a:extLst>
              </p:cNvPr>
              <p:cNvSpPr txBox="1">
                <a:spLocks noRot="1" noChangeAspect="1" noMove="1" noResize="1" noEditPoints="1" noAdjustHandles="1" noChangeArrowheads="1" noChangeShapeType="1" noTextEdit="1"/>
              </p:cNvSpPr>
              <p:nvPr/>
            </p:nvSpPr>
            <p:spPr>
              <a:xfrm>
                <a:off x="519379" y="3712471"/>
                <a:ext cx="6444691" cy="400110"/>
              </a:xfrm>
              <a:prstGeom prst="rect">
                <a:avLst/>
              </a:prstGeom>
              <a:blipFill>
                <a:blip r:embed="rId5"/>
                <a:stretch>
                  <a:fillRect l="-946" t="-7576" b="-257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C28DB6C6-1F7A-99B1-FD2D-68D040BC95C4}"/>
                  </a:ext>
                </a:extLst>
              </p:cNvPr>
              <p:cNvSpPr txBox="1"/>
              <p:nvPr/>
            </p:nvSpPr>
            <p:spPr>
              <a:xfrm>
                <a:off x="475488" y="4306668"/>
                <a:ext cx="9604858" cy="400110"/>
              </a:xfrm>
              <a:prstGeom prst="rect">
                <a:avLst/>
              </a:prstGeom>
              <a:noFill/>
            </p:spPr>
            <p:txBody>
              <a:bodyPr wrap="square">
                <a:spAutoFit/>
              </a:bodyPr>
              <a:lstStyle/>
              <a:p>
                <a:r>
                  <a:rPr lang="zh-CN" altLang="en-US" sz="2000" b="1" i="0" dirty="0">
                    <a:solidFill>
                      <a:srgbClr val="060607"/>
                    </a:solidFill>
                    <a:effectLst/>
                    <a:latin typeface="微软雅黑" panose="020B0503020204020204" pitchFamily="34" charset="-122"/>
                    <a:ea typeface="微软雅黑" panose="020B0503020204020204" pitchFamily="34" charset="-122"/>
                  </a:rPr>
                  <a:t>计算预测响应向量 </a:t>
                </a:r>
                <a14:m>
                  <m:oMath xmlns:m="http://schemas.openxmlformats.org/officeDocument/2006/math">
                    <m:sSub>
                      <m:sSubPr>
                        <m:ctrlPr>
                          <a:rPr lang="en-US" altLang="zh-CN" sz="2000" b="1" i="1" dirty="0" smtClean="0">
                            <a:solidFill>
                              <a:schemeClr val="tx1"/>
                            </a:solidFill>
                            <a:latin typeface="Cambria Math" panose="02040503050406030204" pitchFamily="18" charset="0"/>
                          </a:rPr>
                        </m:ctrlPr>
                      </m:sSubPr>
                      <m:e>
                        <m:acc>
                          <m:accPr>
                            <m:chr m:val="̂"/>
                            <m:ctrlPr>
                              <a:rPr lang="en-US" altLang="zh-CN" sz="2000" b="1" i="1" dirty="0" smtClean="0">
                                <a:solidFill>
                                  <a:schemeClr val="tx1"/>
                                </a:solidFill>
                                <a:latin typeface="Cambria Math" panose="02040503050406030204" pitchFamily="18" charset="0"/>
                              </a:rPr>
                            </m:ctrlPr>
                          </m:accPr>
                          <m:e>
                            <m:r>
                              <a:rPr lang="en-US" altLang="zh-CN" sz="2000" b="1" i="1" dirty="0">
                                <a:latin typeface="Cambria Math" panose="02040503050406030204" pitchFamily="18" charset="0"/>
                              </a:rPr>
                              <m:t>𝒚</m:t>
                            </m:r>
                          </m:e>
                        </m:acc>
                      </m:e>
                      <m:sub>
                        <m:r>
                          <a:rPr lang="en-US" altLang="zh-CN" sz="2000" b="1" i="1" dirty="0">
                            <a:latin typeface="Cambria Math" panose="02040503050406030204" pitchFamily="18" charset="0"/>
                          </a:rPr>
                          <m:t>𝒊</m:t>
                        </m:r>
                      </m:sub>
                    </m:sSub>
                    <m:r>
                      <a:rPr lang="en-US" altLang="zh-CN" sz="2000" b="1" i="1" dirty="0" smtClean="0">
                        <a:solidFill>
                          <a:srgbClr val="FF0000"/>
                        </a:solidFill>
                        <a:latin typeface="Cambria Math" panose="02040503050406030204" pitchFamily="18" charset="0"/>
                      </a:rPr>
                      <m:t> </m:t>
                    </m:r>
                  </m:oMath>
                </a14:m>
                <a:r>
                  <a:rPr lang="zh-CN" altLang="en-US" sz="2000" b="1" i="0" dirty="0">
                    <a:solidFill>
                      <a:srgbClr val="060607"/>
                    </a:solidFill>
                    <a:effectLst/>
                    <a:latin typeface="微软雅黑" panose="020B0503020204020204" pitchFamily="34" charset="-122"/>
                    <a:ea typeface="微软雅黑" panose="020B0503020204020204" pitchFamily="34" charset="-122"/>
                  </a:rPr>
                  <a:t>（其中 </a:t>
                </a:r>
                <a:r>
                  <a:rPr lang="en-US" altLang="zh-CN" sz="2000" b="1" i="0" dirty="0" err="1">
                    <a:solidFill>
                      <a:srgbClr val="060607"/>
                    </a:solidFill>
                    <a:effectLst/>
                    <a:latin typeface="微软雅黑" panose="020B0503020204020204" pitchFamily="34" charset="-122"/>
                    <a:ea typeface="微软雅黑" panose="020B0503020204020204" pitchFamily="34" charset="-122"/>
                  </a:rPr>
                  <a:t>i</a:t>
                </a:r>
                <a:r>
                  <a:rPr lang="en-US" altLang="zh-CN" sz="2000" b="1" i="0" dirty="0">
                    <a:solidFill>
                      <a:srgbClr val="060607"/>
                    </a:solidFill>
                    <a:effectLst/>
                    <a:latin typeface="微软雅黑" panose="020B0503020204020204" pitchFamily="34" charset="-122"/>
                    <a:ea typeface="微软雅黑" panose="020B0503020204020204" pitchFamily="34" charset="-122"/>
                  </a:rPr>
                  <a:t> = 1, 2, ..., N</a:t>
                </a:r>
                <a:r>
                  <a:rPr lang="zh-CN" altLang="en-US" sz="2000" b="1" i="0" dirty="0">
                    <a:solidFill>
                      <a:srgbClr val="060607"/>
                    </a:solidFill>
                    <a:effectLst/>
                    <a:latin typeface="微软雅黑" panose="020B0503020204020204" pitchFamily="34" charset="-122"/>
                    <a:ea typeface="微软雅黑" panose="020B0503020204020204" pitchFamily="34" charset="-122"/>
                  </a:rPr>
                  <a:t>）与原始响应向量 </a:t>
                </a:r>
                <a14:m>
                  <m:oMath xmlns:m="http://schemas.openxmlformats.org/officeDocument/2006/math">
                    <m:r>
                      <a:rPr lang="en-US" altLang="zh-CN" sz="2000" b="1" i="1" dirty="0" smtClean="0">
                        <a:solidFill>
                          <a:schemeClr val="tx1"/>
                        </a:solidFill>
                        <a:latin typeface="Cambria Math" panose="02040503050406030204" pitchFamily="18" charset="0"/>
                      </a:rPr>
                      <m:t>𝒚</m:t>
                    </m:r>
                  </m:oMath>
                </a14:m>
                <a:r>
                  <a:rPr lang="zh-CN" altLang="en-US" sz="2000" b="1" i="0" dirty="0">
                    <a:solidFill>
                      <a:srgbClr val="060607"/>
                    </a:solidFill>
                    <a:effectLst/>
                    <a:latin typeface="微软雅黑" panose="020B0503020204020204" pitchFamily="34" charset="-122"/>
                    <a:ea typeface="微软雅黑" panose="020B0503020204020204" pitchFamily="34" charset="-122"/>
                  </a:rPr>
                  <a:t> 之间的距离度量：</a:t>
                </a:r>
                <a:endParaRPr lang="zh-CN" altLang="en-US" sz="2000" b="1" dirty="0">
                  <a:latin typeface="微软雅黑" panose="020B0503020204020204" pitchFamily="34" charset="-122"/>
                  <a:ea typeface="微软雅黑" panose="020B0503020204020204" pitchFamily="34" charset="-122"/>
                </a:endParaRPr>
              </a:p>
            </p:txBody>
          </p:sp>
        </mc:Choice>
        <mc:Fallback>
          <p:sp>
            <p:nvSpPr>
              <p:cNvPr id="14" name="文本框 13">
                <a:extLst>
                  <a:ext uri="{FF2B5EF4-FFF2-40B4-BE49-F238E27FC236}">
                    <a16:creationId xmlns:a16="http://schemas.microsoft.com/office/drawing/2014/main" id="{C28DB6C6-1F7A-99B1-FD2D-68D040BC95C4}"/>
                  </a:ext>
                </a:extLst>
              </p:cNvPr>
              <p:cNvSpPr txBox="1">
                <a:spLocks noRot="1" noChangeAspect="1" noMove="1" noResize="1" noEditPoints="1" noAdjustHandles="1" noChangeArrowheads="1" noChangeShapeType="1" noTextEdit="1"/>
              </p:cNvSpPr>
              <p:nvPr/>
            </p:nvSpPr>
            <p:spPr>
              <a:xfrm>
                <a:off x="475488" y="4306668"/>
                <a:ext cx="9604858" cy="400110"/>
              </a:xfrm>
              <a:prstGeom prst="rect">
                <a:avLst/>
              </a:prstGeom>
              <a:blipFill>
                <a:blip r:embed="rId6"/>
                <a:stretch>
                  <a:fillRect l="-635" t="-7576" b="-25758"/>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9F769A7A-2E9D-168F-446D-8791E07ACC9E}"/>
              </a:ext>
            </a:extLst>
          </p:cNvPr>
          <p:cNvPicPr>
            <a:picLocks noChangeAspect="1"/>
          </p:cNvPicPr>
          <p:nvPr/>
        </p:nvPicPr>
        <p:blipFill>
          <a:blip r:embed="rId7"/>
          <a:stretch>
            <a:fillRect/>
          </a:stretch>
        </p:blipFill>
        <p:spPr>
          <a:xfrm>
            <a:off x="2633414" y="4870087"/>
            <a:ext cx="6737357" cy="665061"/>
          </a:xfrm>
          <a:prstGeom prst="rect">
            <a:avLst/>
          </a:prstGeom>
        </p:spPr>
      </p:pic>
      <p:sp>
        <p:nvSpPr>
          <p:cNvPr id="18" name="文本框 17">
            <a:extLst>
              <a:ext uri="{FF2B5EF4-FFF2-40B4-BE49-F238E27FC236}">
                <a16:creationId xmlns:a16="http://schemas.microsoft.com/office/drawing/2014/main" id="{FCE93C21-5AC2-3460-ED18-24690B16C9AB}"/>
              </a:ext>
            </a:extLst>
          </p:cNvPr>
          <p:cNvSpPr txBox="1"/>
          <p:nvPr/>
        </p:nvSpPr>
        <p:spPr>
          <a:xfrm>
            <a:off x="524257" y="5729235"/>
            <a:ext cx="6097218" cy="400110"/>
          </a:xfrm>
          <a:prstGeom prst="rect">
            <a:avLst/>
          </a:prstGeom>
          <a:noFill/>
        </p:spPr>
        <p:txBody>
          <a:bodyPr wrap="square">
            <a:spAutoFit/>
          </a:bodyPr>
          <a:lstStyle/>
          <a:p>
            <a:r>
              <a:rPr lang="zh-CN" altLang="en-US" sz="2000" b="1" i="0" dirty="0">
                <a:solidFill>
                  <a:srgbClr val="060607"/>
                </a:solidFill>
                <a:effectLst/>
                <a:latin typeface="微软雅黑" panose="020B0503020204020204" pitchFamily="34" charset="-122"/>
                <a:ea typeface="微软雅黑" panose="020B0503020204020204" pitchFamily="34" charset="-122"/>
              </a:rPr>
              <a:t>选择距离最小的类别作为决策结果：</a:t>
            </a:r>
            <a:endParaRPr lang="zh-CN" altLang="en-US" sz="2000" b="1"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10207976-FFC5-3662-CFA5-3F1664E40B43}"/>
              </a:ext>
            </a:extLst>
          </p:cNvPr>
          <p:cNvPicPr>
            <a:picLocks noChangeAspect="1"/>
          </p:cNvPicPr>
          <p:nvPr/>
        </p:nvPicPr>
        <p:blipFill>
          <a:blip r:embed="rId8"/>
          <a:stretch>
            <a:fillRect/>
          </a:stretch>
        </p:blipFill>
        <p:spPr>
          <a:xfrm>
            <a:off x="4721960" y="5672990"/>
            <a:ext cx="4882263" cy="912709"/>
          </a:xfrm>
          <a:prstGeom prst="rect">
            <a:avLst/>
          </a:prstGeom>
        </p:spPr>
      </p:pic>
    </p:spTree>
    <p:extLst>
      <p:ext uri="{BB962C8B-B14F-4D97-AF65-F5344CB8AC3E}">
        <p14:creationId xmlns:p14="http://schemas.microsoft.com/office/powerpoint/2010/main" val="37818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par>
                                <p:cTn id="16" presetID="21"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TotalTime>
  <Words>852</Words>
  <Application>Microsoft Office PowerPoint</Application>
  <PresentationFormat>宽屏</PresentationFormat>
  <Paragraphs>87</Paragraphs>
  <Slides>27</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-apple-system</vt:lpstr>
      <vt:lpstr>等线</vt:lpstr>
      <vt:lpstr>等线 Light</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JIANHUA GUO</dc:creator>
  <cp:lastModifiedBy>JIANHUA GUO</cp:lastModifiedBy>
  <cp:revision>56</cp:revision>
  <dcterms:created xsi:type="dcterms:W3CDTF">2025-03-08T11:00:53Z</dcterms:created>
  <dcterms:modified xsi:type="dcterms:W3CDTF">2025-03-09T09:48:44Z</dcterms:modified>
</cp:coreProperties>
</file>